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9" r:id="rId6"/>
    <p:sldId id="258" r:id="rId7"/>
    <p:sldId id="262" r:id="rId8"/>
    <p:sldId id="261" r:id="rId9"/>
    <p:sldId id="264" r:id="rId10"/>
    <p:sldId id="263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4" r:id="rId20"/>
    <p:sldId id="273" r:id="rId21"/>
    <p:sldId id="260" r:id="rId22"/>
    <p:sldId id="27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7B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9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001564-A58E-4D57-903D-0A73A28E5AAB}" type="doc">
      <dgm:prSet loTypeId="urn:microsoft.com/office/officeart/2005/8/layout/radial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780AC90-A838-43D7-8CD8-3988C56B25A8}">
      <dgm:prSet phldrT="[Text]" custT="1"/>
      <dgm:spPr/>
      <dgm:t>
        <a:bodyPr/>
        <a:lstStyle/>
        <a:p>
          <a:r>
            <a:rPr lang="en-US" sz="2000" b="1" dirty="0"/>
            <a:t>Privacy</a:t>
          </a:r>
          <a:endParaRPr lang="en-US" sz="3200" b="1" dirty="0"/>
        </a:p>
      </dgm:t>
    </dgm:pt>
    <dgm:pt modelId="{0E094CBA-1A09-471C-901F-F5E492B429B7}" type="parTrans" cxnId="{B5A1BBF5-D515-4EC0-98D8-9D7AAE312080}">
      <dgm:prSet/>
      <dgm:spPr/>
      <dgm:t>
        <a:bodyPr/>
        <a:lstStyle/>
        <a:p>
          <a:endParaRPr lang="en-US"/>
        </a:p>
      </dgm:t>
    </dgm:pt>
    <dgm:pt modelId="{CB53F9A5-A17B-406C-B296-416A46BAE0C9}" type="sibTrans" cxnId="{B5A1BBF5-D515-4EC0-98D8-9D7AAE312080}">
      <dgm:prSet/>
      <dgm:spPr/>
      <dgm:t>
        <a:bodyPr/>
        <a:lstStyle/>
        <a:p>
          <a:endParaRPr lang="en-US"/>
        </a:p>
      </dgm:t>
    </dgm:pt>
    <dgm:pt modelId="{575C08DD-E665-4BF1-A8E0-00778F6E1234}">
      <dgm:prSet phldrT="[Text]"/>
      <dgm:spPr>
        <a:solidFill>
          <a:schemeClr val="accent1"/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NSA &amp; Co.</a:t>
          </a:r>
        </a:p>
      </dgm:t>
    </dgm:pt>
    <dgm:pt modelId="{7F2B024B-95BB-466C-8BD0-D42C14BBF1DE}" type="parTrans" cxnId="{B08C86D6-563A-4854-B620-8D423C044794}">
      <dgm:prSet/>
      <dgm:spPr/>
      <dgm:t>
        <a:bodyPr/>
        <a:lstStyle/>
        <a:p>
          <a:endParaRPr lang="en-US"/>
        </a:p>
      </dgm:t>
    </dgm:pt>
    <dgm:pt modelId="{DDEF8EEE-A866-4236-8116-249165F51283}" type="sibTrans" cxnId="{B08C86D6-563A-4854-B620-8D423C044794}">
      <dgm:prSet/>
      <dgm:spPr/>
      <dgm:t>
        <a:bodyPr/>
        <a:lstStyle/>
        <a:p>
          <a:endParaRPr lang="en-US"/>
        </a:p>
      </dgm:t>
    </dgm:pt>
    <dgm:pt modelId="{0AFFDD0B-F610-4765-B1E1-A01DFD5405FA}">
      <dgm:prSet phldrT="[Text]"/>
      <dgm:spPr>
        <a:solidFill>
          <a:schemeClr val="accent1"/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Global Use</a:t>
          </a:r>
        </a:p>
      </dgm:t>
    </dgm:pt>
    <dgm:pt modelId="{D2E7092D-9F47-4151-BE0B-EC36272A9B4F}" type="parTrans" cxnId="{6D2C7285-BAE4-4959-81CF-2BED39A0F2B4}">
      <dgm:prSet/>
      <dgm:spPr/>
      <dgm:t>
        <a:bodyPr/>
        <a:lstStyle/>
        <a:p>
          <a:endParaRPr lang="en-US"/>
        </a:p>
      </dgm:t>
    </dgm:pt>
    <dgm:pt modelId="{D5AD5678-DF9A-43B1-B360-E0C5CF329F9D}" type="sibTrans" cxnId="{6D2C7285-BAE4-4959-81CF-2BED39A0F2B4}">
      <dgm:prSet/>
      <dgm:spPr/>
      <dgm:t>
        <a:bodyPr/>
        <a:lstStyle/>
        <a:p>
          <a:endParaRPr lang="en-US"/>
        </a:p>
      </dgm:t>
    </dgm:pt>
    <dgm:pt modelId="{DCE838A2-7862-4E5C-9EB9-737C8E8CD776}">
      <dgm:prSet phldrT="[Text]"/>
      <dgm:spPr>
        <a:solidFill>
          <a:schemeClr val="accent1"/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Internet Techno-</a:t>
          </a:r>
          <a:r>
            <a:rPr lang="en-US" dirty="0" err="1">
              <a:solidFill>
                <a:schemeClr val="bg1"/>
              </a:solidFill>
            </a:rPr>
            <a:t>logies</a:t>
          </a:r>
          <a:endParaRPr lang="en-US" dirty="0">
            <a:solidFill>
              <a:schemeClr val="bg1"/>
            </a:solidFill>
          </a:endParaRPr>
        </a:p>
      </dgm:t>
    </dgm:pt>
    <dgm:pt modelId="{03A8A6FB-E569-41E6-BA5B-AF35E344B7E7}" type="parTrans" cxnId="{6A11A37F-896B-465D-A54F-D864ABD01A88}">
      <dgm:prSet/>
      <dgm:spPr/>
      <dgm:t>
        <a:bodyPr/>
        <a:lstStyle/>
        <a:p>
          <a:endParaRPr lang="en-US"/>
        </a:p>
      </dgm:t>
    </dgm:pt>
    <dgm:pt modelId="{1DE64A80-9119-4B5B-B047-D02D53674A67}" type="sibTrans" cxnId="{6A11A37F-896B-465D-A54F-D864ABD01A88}">
      <dgm:prSet/>
      <dgm:spPr/>
      <dgm:t>
        <a:bodyPr/>
        <a:lstStyle/>
        <a:p>
          <a:endParaRPr lang="en-US"/>
        </a:p>
      </dgm:t>
    </dgm:pt>
    <dgm:pt modelId="{A7D75D31-6A1C-4B27-A678-48D2B458E717}">
      <dgm:prSet phldrT="[Text]"/>
      <dgm:spPr>
        <a:solidFill>
          <a:schemeClr val="accent1"/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GDPR</a:t>
          </a:r>
        </a:p>
      </dgm:t>
    </dgm:pt>
    <dgm:pt modelId="{C66E7CF7-13E5-4083-A499-6DF935393443}" type="parTrans" cxnId="{2A8620A1-7A4F-43C8-9AA5-E63837BDCFC2}">
      <dgm:prSet/>
      <dgm:spPr/>
      <dgm:t>
        <a:bodyPr/>
        <a:lstStyle/>
        <a:p>
          <a:endParaRPr lang="en-US"/>
        </a:p>
      </dgm:t>
    </dgm:pt>
    <dgm:pt modelId="{65477733-5DA4-4A3A-89BF-EEA0ADC0EB44}" type="sibTrans" cxnId="{2A8620A1-7A4F-43C8-9AA5-E63837BDCFC2}">
      <dgm:prSet/>
      <dgm:spPr/>
      <dgm:t>
        <a:bodyPr/>
        <a:lstStyle/>
        <a:p>
          <a:endParaRPr lang="en-US"/>
        </a:p>
      </dgm:t>
    </dgm:pt>
    <dgm:pt modelId="{AFE8987C-AA40-4D26-88CE-3C4BB4019222}" type="pres">
      <dgm:prSet presAssocID="{90001564-A58E-4D57-903D-0A73A28E5AAB}" presName="composite" presStyleCnt="0">
        <dgm:presLayoutVars>
          <dgm:chMax val="1"/>
          <dgm:dir/>
          <dgm:resizeHandles val="exact"/>
        </dgm:presLayoutVars>
      </dgm:prSet>
      <dgm:spPr/>
    </dgm:pt>
    <dgm:pt modelId="{94ED5A37-E89A-4751-A313-72F201A2197D}" type="pres">
      <dgm:prSet presAssocID="{90001564-A58E-4D57-903D-0A73A28E5AAB}" presName="radial" presStyleCnt="0">
        <dgm:presLayoutVars>
          <dgm:animLvl val="ctr"/>
        </dgm:presLayoutVars>
      </dgm:prSet>
      <dgm:spPr/>
    </dgm:pt>
    <dgm:pt modelId="{B6802768-B1E1-4DDF-A570-483918F25F02}" type="pres">
      <dgm:prSet presAssocID="{4780AC90-A838-43D7-8CD8-3988C56B25A8}" presName="centerShape" presStyleLbl="vennNode1" presStyleIdx="0" presStyleCnt="5"/>
      <dgm:spPr/>
    </dgm:pt>
    <dgm:pt modelId="{75D7C541-64E3-4263-8CC2-E110AE5E4E98}" type="pres">
      <dgm:prSet presAssocID="{575C08DD-E665-4BF1-A8E0-00778F6E1234}" presName="node" presStyleLbl="vennNode1" presStyleIdx="1" presStyleCnt="5">
        <dgm:presLayoutVars>
          <dgm:bulletEnabled val="1"/>
        </dgm:presLayoutVars>
      </dgm:prSet>
      <dgm:spPr/>
    </dgm:pt>
    <dgm:pt modelId="{A1034AAA-6AA7-4DA0-B058-E98F57FF5624}" type="pres">
      <dgm:prSet presAssocID="{0AFFDD0B-F610-4765-B1E1-A01DFD5405FA}" presName="node" presStyleLbl="vennNode1" presStyleIdx="2" presStyleCnt="5">
        <dgm:presLayoutVars>
          <dgm:bulletEnabled val="1"/>
        </dgm:presLayoutVars>
      </dgm:prSet>
      <dgm:spPr/>
    </dgm:pt>
    <dgm:pt modelId="{94016CFA-3528-459D-869D-43E5189E6C92}" type="pres">
      <dgm:prSet presAssocID="{DCE838A2-7862-4E5C-9EB9-737C8E8CD776}" presName="node" presStyleLbl="vennNode1" presStyleIdx="3" presStyleCnt="5">
        <dgm:presLayoutVars>
          <dgm:bulletEnabled val="1"/>
        </dgm:presLayoutVars>
      </dgm:prSet>
      <dgm:spPr/>
    </dgm:pt>
    <dgm:pt modelId="{52C0B723-D839-421E-A686-A904CE5B0C44}" type="pres">
      <dgm:prSet presAssocID="{A7D75D31-6A1C-4B27-A678-48D2B458E717}" presName="node" presStyleLbl="vennNode1" presStyleIdx="4" presStyleCnt="5">
        <dgm:presLayoutVars>
          <dgm:bulletEnabled val="1"/>
        </dgm:presLayoutVars>
      </dgm:prSet>
      <dgm:spPr/>
    </dgm:pt>
  </dgm:ptLst>
  <dgm:cxnLst>
    <dgm:cxn modelId="{CF0B2624-5846-4E03-AE70-692898E5F599}" type="presOf" srcId="{0AFFDD0B-F610-4765-B1E1-A01DFD5405FA}" destId="{A1034AAA-6AA7-4DA0-B058-E98F57FF5624}" srcOrd="0" destOrd="0" presId="urn:microsoft.com/office/officeart/2005/8/layout/radial3"/>
    <dgm:cxn modelId="{352C363C-26C5-43FB-BC15-94145C136CDC}" type="presOf" srcId="{90001564-A58E-4D57-903D-0A73A28E5AAB}" destId="{AFE8987C-AA40-4D26-88CE-3C4BB4019222}" srcOrd="0" destOrd="0" presId="urn:microsoft.com/office/officeart/2005/8/layout/radial3"/>
    <dgm:cxn modelId="{8F35D06F-35E0-4437-82B2-58283AF29C81}" type="presOf" srcId="{4780AC90-A838-43D7-8CD8-3988C56B25A8}" destId="{B6802768-B1E1-4DDF-A570-483918F25F02}" srcOrd="0" destOrd="0" presId="urn:microsoft.com/office/officeart/2005/8/layout/radial3"/>
    <dgm:cxn modelId="{6A11A37F-896B-465D-A54F-D864ABD01A88}" srcId="{4780AC90-A838-43D7-8CD8-3988C56B25A8}" destId="{DCE838A2-7862-4E5C-9EB9-737C8E8CD776}" srcOrd="2" destOrd="0" parTransId="{03A8A6FB-E569-41E6-BA5B-AF35E344B7E7}" sibTransId="{1DE64A80-9119-4B5B-B047-D02D53674A67}"/>
    <dgm:cxn modelId="{49717383-B7A2-4FA7-B4CB-652CD361FC9C}" type="presOf" srcId="{DCE838A2-7862-4E5C-9EB9-737C8E8CD776}" destId="{94016CFA-3528-459D-869D-43E5189E6C92}" srcOrd="0" destOrd="0" presId="urn:microsoft.com/office/officeart/2005/8/layout/radial3"/>
    <dgm:cxn modelId="{6D2C7285-BAE4-4959-81CF-2BED39A0F2B4}" srcId="{4780AC90-A838-43D7-8CD8-3988C56B25A8}" destId="{0AFFDD0B-F610-4765-B1E1-A01DFD5405FA}" srcOrd="1" destOrd="0" parTransId="{D2E7092D-9F47-4151-BE0B-EC36272A9B4F}" sibTransId="{D5AD5678-DF9A-43B1-B360-E0C5CF329F9D}"/>
    <dgm:cxn modelId="{2A8620A1-7A4F-43C8-9AA5-E63837BDCFC2}" srcId="{4780AC90-A838-43D7-8CD8-3988C56B25A8}" destId="{A7D75D31-6A1C-4B27-A678-48D2B458E717}" srcOrd="3" destOrd="0" parTransId="{C66E7CF7-13E5-4083-A499-6DF935393443}" sibTransId="{65477733-5DA4-4A3A-89BF-EEA0ADC0EB44}"/>
    <dgm:cxn modelId="{2B2F18BE-1BDC-44DD-BFAA-95BBABD7C784}" type="presOf" srcId="{A7D75D31-6A1C-4B27-A678-48D2B458E717}" destId="{52C0B723-D839-421E-A686-A904CE5B0C44}" srcOrd="0" destOrd="0" presId="urn:microsoft.com/office/officeart/2005/8/layout/radial3"/>
    <dgm:cxn modelId="{B08C86D6-563A-4854-B620-8D423C044794}" srcId="{4780AC90-A838-43D7-8CD8-3988C56B25A8}" destId="{575C08DD-E665-4BF1-A8E0-00778F6E1234}" srcOrd="0" destOrd="0" parTransId="{7F2B024B-95BB-466C-8BD0-D42C14BBF1DE}" sibTransId="{DDEF8EEE-A866-4236-8116-249165F51283}"/>
    <dgm:cxn modelId="{B5A1BBF5-D515-4EC0-98D8-9D7AAE312080}" srcId="{90001564-A58E-4D57-903D-0A73A28E5AAB}" destId="{4780AC90-A838-43D7-8CD8-3988C56B25A8}" srcOrd="0" destOrd="0" parTransId="{0E094CBA-1A09-471C-901F-F5E492B429B7}" sibTransId="{CB53F9A5-A17B-406C-B296-416A46BAE0C9}"/>
    <dgm:cxn modelId="{9ACDA0FC-14FF-4931-9D8B-45671B958CCF}" type="presOf" srcId="{575C08DD-E665-4BF1-A8E0-00778F6E1234}" destId="{75D7C541-64E3-4263-8CC2-E110AE5E4E98}" srcOrd="0" destOrd="0" presId="urn:microsoft.com/office/officeart/2005/8/layout/radial3"/>
    <dgm:cxn modelId="{7365B9D5-B949-488C-AAE0-2928B883C5C2}" type="presParOf" srcId="{AFE8987C-AA40-4D26-88CE-3C4BB4019222}" destId="{94ED5A37-E89A-4751-A313-72F201A2197D}" srcOrd="0" destOrd="0" presId="urn:microsoft.com/office/officeart/2005/8/layout/radial3"/>
    <dgm:cxn modelId="{5B537FF4-B190-428B-8102-5AE44ADC90E1}" type="presParOf" srcId="{94ED5A37-E89A-4751-A313-72F201A2197D}" destId="{B6802768-B1E1-4DDF-A570-483918F25F02}" srcOrd="0" destOrd="0" presId="urn:microsoft.com/office/officeart/2005/8/layout/radial3"/>
    <dgm:cxn modelId="{5427161B-1633-4450-A043-DA5630526F91}" type="presParOf" srcId="{94ED5A37-E89A-4751-A313-72F201A2197D}" destId="{75D7C541-64E3-4263-8CC2-E110AE5E4E98}" srcOrd="1" destOrd="0" presId="urn:microsoft.com/office/officeart/2005/8/layout/radial3"/>
    <dgm:cxn modelId="{56A5D9FE-4B66-4F72-8F76-CF911F8673E5}" type="presParOf" srcId="{94ED5A37-E89A-4751-A313-72F201A2197D}" destId="{A1034AAA-6AA7-4DA0-B058-E98F57FF5624}" srcOrd="2" destOrd="0" presId="urn:microsoft.com/office/officeart/2005/8/layout/radial3"/>
    <dgm:cxn modelId="{00B625B4-3BC9-43C9-B24B-871FE8416829}" type="presParOf" srcId="{94ED5A37-E89A-4751-A313-72F201A2197D}" destId="{94016CFA-3528-459D-869D-43E5189E6C92}" srcOrd="3" destOrd="0" presId="urn:microsoft.com/office/officeart/2005/8/layout/radial3"/>
    <dgm:cxn modelId="{471A5E5B-5088-49C4-A71E-FF426AC291E7}" type="presParOf" srcId="{94ED5A37-E89A-4751-A313-72F201A2197D}" destId="{52C0B723-D839-421E-A686-A904CE5B0C44}" srcOrd="4" destOrd="0" presId="urn:microsoft.com/office/officeart/2005/8/layout/radial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802768-B1E1-4DDF-A570-483918F25F02}">
      <dsp:nvSpPr>
        <dsp:cNvPr id="0" name=""/>
        <dsp:cNvSpPr/>
      </dsp:nvSpPr>
      <dsp:spPr>
        <a:xfrm>
          <a:off x="4105090" y="968770"/>
          <a:ext cx="2413427" cy="2413427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Privacy</a:t>
          </a:r>
          <a:endParaRPr lang="en-US" sz="3200" b="1" kern="1200" dirty="0"/>
        </a:p>
      </dsp:txBody>
      <dsp:txXfrm>
        <a:off x="4458528" y="1322208"/>
        <a:ext cx="1706551" cy="1706551"/>
      </dsp:txXfrm>
    </dsp:sp>
    <dsp:sp modelId="{75D7C541-64E3-4263-8CC2-E110AE5E4E98}">
      <dsp:nvSpPr>
        <dsp:cNvPr id="0" name=""/>
        <dsp:cNvSpPr/>
      </dsp:nvSpPr>
      <dsp:spPr>
        <a:xfrm>
          <a:off x="4708447" y="430"/>
          <a:ext cx="1206713" cy="1206713"/>
        </a:xfrm>
        <a:prstGeom prst="ellipse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solidFill>
                <a:schemeClr val="bg1"/>
              </a:solidFill>
            </a:rPr>
            <a:t>NSA &amp; Co.</a:t>
          </a:r>
        </a:p>
      </dsp:txBody>
      <dsp:txXfrm>
        <a:off x="4885166" y="177149"/>
        <a:ext cx="853275" cy="853275"/>
      </dsp:txXfrm>
    </dsp:sp>
    <dsp:sp modelId="{A1034AAA-6AA7-4DA0-B058-E98F57FF5624}">
      <dsp:nvSpPr>
        <dsp:cNvPr id="0" name=""/>
        <dsp:cNvSpPr/>
      </dsp:nvSpPr>
      <dsp:spPr>
        <a:xfrm>
          <a:off x="6280143" y="1572127"/>
          <a:ext cx="1206713" cy="1206713"/>
        </a:xfrm>
        <a:prstGeom prst="ellipse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solidFill>
                <a:schemeClr val="bg1"/>
              </a:solidFill>
            </a:rPr>
            <a:t>Global Use</a:t>
          </a:r>
        </a:p>
      </dsp:txBody>
      <dsp:txXfrm>
        <a:off x="6456862" y="1748846"/>
        <a:ext cx="853275" cy="853275"/>
      </dsp:txXfrm>
    </dsp:sp>
    <dsp:sp modelId="{94016CFA-3528-459D-869D-43E5189E6C92}">
      <dsp:nvSpPr>
        <dsp:cNvPr id="0" name=""/>
        <dsp:cNvSpPr/>
      </dsp:nvSpPr>
      <dsp:spPr>
        <a:xfrm>
          <a:off x="4708447" y="3143823"/>
          <a:ext cx="1206713" cy="1206713"/>
        </a:xfrm>
        <a:prstGeom prst="ellipse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solidFill>
                <a:schemeClr val="bg1"/>
              </a:solidFill>
            </a:rPr>
            <a:t>Internet Techno-</a:t>
          </a:r>
          <a:r>
            <a:rPr lang="en-US" sz="1900" kern="1200" dirty="0" err="1">
              <a:solidFill>
                <a:schemeClr val="bg1"/>
              </a:solidFill>
            </a:rPr>
            <a:t>logies</a:t>
          </a:r>
          <a:endParaRPr lang="en-US" sz="1900" kern="1200" dirty="0">
            <a:solidFill>
              <a:schemeClr val="bg1"/>
            </a:solidFill>
          </a:endParaRPr>
        </a:p>
      </dsp:txBody>
      <dsp:txXfrm>
        <a:off x="4885166" y="3320542"/>
        <a:ext cx="853275" cy="853275"/>
      </dsp:txXfrm>
    </dsp:sp>
    <dsp:sp modelId="{52C0B723-D839-421E-A686-A904CE5B0C44}">
      <dsp:nvSpPr>
        <dsp:cNvPr id="0" name=""/>
        <dsp:cNvSpPr/>
      </dsp:nvSpPr>
      <dsp:spPr>
        <a:xfrm>
          <a:off x="3136750" y="1572127"/>
          <a:ext cx="1206713" cy="1206713"/>
        </a:xfrm>
        <a:prstGeom prst="ellipse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solidFill>
                <a:schemeClr val="bg1"/>
              </a:solidFill>
            </a:rPr>
            <a:t>GDPR</a:t>
          </a:r>
        </a:p>
      </dsp:txBody>
      <dsp:txXfrm>
        <a:off x="3313469" y="1748846"/>
        <a:ext cx="853275" cy="8532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jpg>
</file>

<file path=ppt/media/image13.png>
</file>

<file path=ppt/media/image14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94D61-6CA4-4B34-9404-0854DF1A93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4142" y="788961"/>
            <a:ext cx="10223715" cy="2281238"/>
          </a:xfr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C2A457-DB50-4BF4-9CD1-7154485A9D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4142" y="3429000"/>
            <a:ext cx="10223715" cy="136207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FFFCD7-E848-4709-9D7C-4AA0C98FF6F9}"/>
              </a:ext>
            </a:extLst>
          </p:cNvPr>
          <p:cNvSpPr/>
          <p:nvPr userDrawn="1"/>
        </p:nvSpPr>
        <p:spPr>
          <a:xfrm>
            <a:off x="0" y="5653488"/>
            <a:ext cx="12192000" cy="1228725"/>
          </a:xfrm>
          <a:prstGeom prst="rect">
            <a:avLst/>
          </a:prstGeom>
          <a:solidFill>
            <a:srgbClr val="1D7B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47F82B7-A8C4-4820-92A1-F7B0FE863A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47" y="6015174"/>
            <a:ext cx="1649665" cy="50535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BF502E6-0387-4608-9044-157719EB23DF}"/>
              </a:ext>
            </a:extLst>
          </p:cNvPr>
          <p:cNvSpPr txBox="1"/>
          <p:nvPr userDrawn="1"/>
        </p:nvSpPr>
        <p:spPr>
          <a:xfrm>
            <a:off x="8009467" y="6037018"/>
            <a:ext cx="38946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chemeClr val="bg1"/>
                </a:solidFill>
              </a:rPr>
              <a:t>OWASP FOUNDATION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6D9323-0C47-4AB4-B5D5-7A4170AEBB14}"/>
              </a:ext>
            </a:extLst>
          </p:cNvPr>
          <p:cNvSpPr txBox="1"/>
          <p:nvPr userDrawn="1"/>
        </p:nvSpPr>
        <p:spPr>
          <a:xfrm>
            <a:off x="2014393" y="6298628"/>
            <a:ext cx="40434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TM</a:t>
            </a:r>
          </a:p>
        </p:txBody>
      </p:sp>
    </p:spTree>
    <p:extLst>
      <p:ext uri="{BB962C8B-B14F-4D97-AF65-F5344CB8AC3E}">
        <p14:creationId xmlns:p14="http://schemas.microsoft.com/office/powerpoint/2010/main" val="4087209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93A27-377A-4135-A5DA-407981DF4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22D9E-F335-42AE-8A5D-14DA2A7CFA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1412"/>
            <a:ext cx="10515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7B2D3-4B47-45B6-91CC-25984082E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A874ECA5-7111-45D8-9F9E-96FBB78EE398}" type="slidenum">
              <a:rPr lang="en-US" smtClean="0"/>
              <a:pPr/>
              <a:t>‹Nr.›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8D12CD7-F62F-4C58-B585-1EE798303CA6}"/>
              </a:ext>
            </a:extLst>
          </p:cNvPr>
          <p:cNvGrpSpPr/>
          <p:nvPr userDrawn="1"/>
        </p:nvGrpSpPr>
        <p:grpSpPr>
          <a:xfrm>
            <a:off x="0" y="6152750"/>
            <a:ext cx="12192000" cy="705250"/>
            <a:chOff x="0" y="6152750"/>
            <a:chExt cx="12192000" cy="70525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342564B-4C7A-483A-A668-F20830BD6E92}"/>
                </a:ext>
              </a:extLst>
            </p:cNvPr>
            <p:cNvSpPr/>
            <p:nvPr userDrawn="1"/>
          </p:nvSpPr>
          <p:spPr>
            <a:xfrm>
              <a:off x="0" y="6152750"/>
              <a:ext cx="12192000" cy="705250"/>
            </a:xfrm>
            <a:prstGeom prst="rect">
              <a:avLst/>
            </a:prstGeom>
            <a:solidFill>
              <a:srgbClr val="1D7B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157F1D6-B80A-4336-ACAC-9394888C91E0}"/>
                </a:ext>
              </a:extLst>
            </p:cNvPr>
            <p:cNvSpPr txBox="1"/>
            <p:nvPr userDrawn="1"/>
          </p:nvSpPr>
          <p:spPr>
            <a:xfrm>
              <a:off x="838200" y="6311900"/>
              <a:ext cx="35998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800" b="1" baseline="0" dirty="0">
                  <a:solidFill>
                    <a:schemeClr val="bg1"/>
                  </a:solidFill>
                </a:rPr>
                <a:t>OWASP FOUNDATION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AB8A96F-4549-4136-B871-1E9875F5DBD7}"/>
              </a:ext>
            </a:extLst>
          </p:cNvPr>
          <p:cNvSpPr txBox="1"/>
          <p:nvPr userDrawn="1"/>
        </p:nvSpPr>
        <p:spPr>
          <a:xfrm>
            <a:off x="254000" y="6283021"/>
            <a:ext cx="1158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owasp.org</a:t>
            </a:r>
          </a:p>
        </p:txBody>
      </p:sp>
    </p:spTree>
    <p:extLst>
      <p:ext uri="{BB962C8B-B14F-4D97-AF65-F5344CB8AC3E}">
        <p14:creationId xmlns:p14="http://schemas.microsoft.com/office/powerpoint/2010/main" val="3019478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with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93A27-377A-4135-A5DA-407981DF4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22D9E-F335-42AE-8A5D-14DA2A7CF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7B2D3-4B47-45B6-91CC-25984082E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A874ECA5-7111-45D8-9F9E-96FBB78EE398}" type="slidenum">
              <a:rPr lang="en-US" smtClean="0"/>
              <a:pPr/>
              <a:t>‹Nr.›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8D12CD7-F62F-4C58-B585-1EE798303CA6}"/>
              </a:ext>
            </a:extLst>
          </p:cNvPr>
          <p:cNvGrpSpPr/>
          <p:nvPr userDrawn="1"/>
        </p:nvGrpSpPr>
        <p:grpSpPr>
          <a:xfrm>
            <a:off x="0" y="6152750"/>
            <a:ext cx="12192000" cy="705250"/>
            <a:chOff x="0" y="6152750"/>
            <a:chExt cx="12192000" cy="70525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342564B-4C7A-483A-A668-F20830BD6E92}"/>
                </a:ext>
              </a:extLst>
            </p:cNvPr>
            <p:cNvSpPr/>
            <p:nvPr userDrawn="1"/>
          </p:nvSpPr>
          <p:spPr>
            <a:xfrm>
              <a:off x="0" y="6152750"/>
              <a:ext cx="12192000" cy="705250"/>
            </a:xfrm>
            <a:prstGeom prst="rect">
              <a:avLst/>
            </a:prstGeom>
            <a:solidFill>
              <a:srgbClr val="1D7B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157F1D6-B80A-4336-ACAC-9394888C91E0}"/>
                </a:ext>
              </a:extLst>
            </p:cNvPr>
            <p:cNvSpPr txBox="1"/>
            <p:nvPr userDrawn="1"/>
          </p:nvSpPr>
          <p:spPr>
            <a:xfrm>
              <a:off x="838200" y="6311900"/>
              <a:ext cx="35998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800" b="1" baseline="0" dirty="0">
                  <a:solidFill>
                    <a:schemeClr val="bg1"/>
                  </a:solidFill>
                </a:rPr>
                <a:t>OWASP FOUNDATION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1BAD327-69D5-4FA4-AC0A-FAA34D332664}"/>
              </a:ext>
            </a:extLst>
          </p:cNvPr>
          <p:cNvSpPr txBox="1"/>
          <p:nvPr userDrawn="1"/>
        </p:nvSpPr>
        <p:spPr>
          <a:xfrm>
            <a:off x="8358809" y="3428999"/>
            <a:ext cx="299499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“Sample call out quote design for highlighting a particular point in your bullets”</a:t>
            </a:r>
          </a:p>
        </p:txBody>
      </p:sp>
      <p:sp>
        <p:nvSpPr>
          <p:cNvPr id="7" name="Rectangle: Diagonal Corners Snipped 6">
            <a:extLst>
              <a:ext uri="{FF2B5EF4-FFF2-40B4-BE49-F238E27FC236}">
                <a16:creationId xmlns:a16="http://schemas.microsoft.com/office/drawing/2014/main" id="{76F457E5-1AE9-4227-8F29-03F23B322298}"/>
              </a:ext>
            </a:extLst>
          </p:cNvPr>
          <p:cNvSpPr/>
          <p:nvPr userDrawn="1"/>
        </p:nvSpPr>
        <p:spPr>
          <a:xfrm>
            <a:off x="8001000" y="3428999"/>
            <a:ext cx="149087" cy="2166731"/>
          </a:xfrm>
          <a:prstGeom prst="snip2DiagRect">
            <a:avLst>
              <a:gd name="adj1" fmla="val 50000"/>
              <a:gd name="adj2" fmla="val 46305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1D3F8D-CB46-4681-8BC3-1C2EA092A60A}"/>
              </a:ext>
            </a:extLst>
          </p:cNvPr>
          <p:cNvSpPr txBox="1"/>
          <p:nvPr userDrawn="1"/>
        </p:nvSpPr>
        <p:spPr>
          <a:xfrm>
            <a:off x="254000" y="6283021"/>
            <a:ext cx="1158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owasp.org</a:t>
            </a:r>
          </a:p>
        </p:txBody>
      </p:sp>
    </p:spTree>
    <p:extLst>
      <p:ext uri="{BB962C8B-B14F-4D97-AF65-F5344CB8AC3E}">
        <p14:creationId xmlns:p14="http://schemas.microsoft.com/office/powerpoint/2010/main" val="2435308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D1A5176-211A-4FEB-912F-775F52466A6D}"/>
              </a:ext>
            </a:extLst>
          </p:cNvPr>
          <p:cNvGrpSpPr/>
          <p:nvPr userDrawn="1"/>
        </p:nvGrpSpPr>
        <p:grpSpPr>
          <a:xfrm>
            <a:off x="0" y="6152750"/>
            <a:ext cx="12192000" cy="705250"/>
            <a:chOff x="0" y="6152750"/>
            <a:chExt cx="12192000" cy="70525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CB5C7AA-81A5-482F-A56C-83B50A218DFE}"/>
                </a:ext>
              </a:extLst>
            </p:cNvPr>
            <p:cNvSpPr/>
            <p:nvPr userDrawn="1"/>
          </p:nvSpPr>
          <p:spPr>
            <a:xfrm>
              <a:off x="0" y="6152750"/>
              <a:ext cx="12192000" cy="705250"/>
            </a:xfrm>
            <a:prstGeom prst="rect">
              <a:avLst/>
            </a:prstGeom>
            <a:solidFill>
              <a:srgbClr val="1D7B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186B665-28BF-4954-ADDA-8F4B12F95640}"/>
                </a:ext>
              </a:extLst>
            </p:cNvPr>
            <p:cNvSpPr txBox="1"/>
            <p:nvPr userDrawn="1"/>
          </p:nvSpPr>
          <p:spPr>
            <a:xfrm>
              <a:off x="838200" y="6311900"/>
              <a:ext cx="35998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800" b="1" baseline="0" dirty="0">
                  <a:solidFill>
                    <a:schemeClr val="bg1"/>
                  </a:solidFill>
                </a:rPr>
                <a:t>OWASP FOUNDATION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85F84AD-67D6-4C74-8017-543FD39F0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EC5A9-8924-4015-96CE-EA6A7505BC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E616F1-48AA-4BB8-B512-FCE36B13DE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1AFC87-4037-47AF-8E07-F7B37B866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874ECA5-7111-45D8-9F9E-96FBB78EE39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019BB9-01D0-4EDC-A0C9-048C2B93AC96}"/>
              </a:ext>
            </a:extLst>
          </p:cNvPr>
          <p:cNvSpPr txBox="1"/>
          <p:nvPr userDrawn="1"/>
        </p:nvSpPr>
        <p:spPr>
          <a:xfrm>
            <a:off x="254000" y="6283021"/>
            <a:ext cx="1158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owasp.org</a:t>
            </a:r>
          </a:p>
        </p:txBody>
      </p:sp>
    </p:spTree>
    <p:extLst>
      <p:ext uri="{BB962C8B-B14F-4D97-AF65-F5344CB8AC3E}">
        <p14:creationId xmlns:p14="http://schemas.microsoft.com/office/powerpoint/2010/main" val="1875545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1EE7855-AF2B-436F-BBAF-EF2E8E5CA468}"/>
              </a:ext>
            </a:extLst>
          </p:cNvPr>
          <p:cNvGrpSpPr/>
          <p:nvPr userDrawn="1"/>
        </p:nvGrpSpPr>
        <p:grpSpPr>
          <a:xfrm>
            <a:off x="0" y="6152750"/>
            <a:ext cx="12192000" cy="705250"/>
            <a:chOff x="0" y="6152750"/>
            <a:chExt cx="12192000" cy="70525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3ACF2D7-CD04-4EA5-93A1-19D0F3BB2B8A}"/>
                </a:ext>
              </a:extLst>
            </p:cNvPr>
            <p:cNvSpPr/>
            <p:nvPr userDrawn="1"/>
          </p:nvSpPr>
          <p:spPr>
            <a:xfrm>
              <a:off x="0" y="6152750"/>
              <a:ext cx="12192000" cy="705250"/>
            </a:xfrm>
            <a:prstGeom prst="rect">
              <a:avLst/>
            </a:prstGeom>
            <a:solidFill>
              <a:srgbClr val="1D7B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20691C1-16E9-4E12-B013-2CE3C0F28E0C}"/>
                </a:ext>
              </a:extLst>
            </p:cNvPr>
            <p:cNvSpPr txBox="1"/>
            <p:nvPr userDrawn="1"/>
          </p:nvSpPr>
          <p:spPr>
            <a:xfrm>
              <a:off x="838200" y="6311900"/>
              <a:ext cx="35998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800" b="1" baseline="0" dirty="0">
                  <a:solidFill>
                    <a:schemeClr val="bg1"/>
                  </a:solidFill>
                </a:rPr>
                <a:t>OWASP FOUNDATION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27AEC69-331C-4D16-89DD-9EA885D50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5A7F5A-D813-4693-92C1-F3A128A3A4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 baseline="0">
                <a:solidFill>
                  <a:srgbClr val="1D7BD7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C5DF3F-0D19-4EB5-9C0B-E2E371E0A2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DB7B3C-51AB-4DB8-A97C-51C97B2DE0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 baseline="0">
                <a:solidFill>
                  <a:srgbClr val="1D7BD7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0B998F-F3DB-42C3-B49E-11FAD11F20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EB9901-DEF2-4FCB-AB6C-4F5EE2BBC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A874ECA5-7111-45D8-9F9E-96FBB78EE39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A5E2DF-4146-4790-A91C-BD2115AFBF46}"/>
              </a:ext>
            </a:extLst>
          </p:cNvPr>
          <p:cNvSpPr txBox="1"/>
          <p:nvPr userDrawn="1"/>
        </p:nvSpPr>
        <p:spPr>
          <a:xfrm>
            <a:off x="254000" y="6283021"/>
            <a:ext cx="1158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owasp.org</a:t>
            </a:r>
          </a:p>
        </p:txBody>
      </p:sp>
    </p:spTree>
    <p:extLst>
      <p:ext uri="{BB962C8B-B14F-4D97-AF65-F5344CB8AC3E}">
        <p14:creationId xmlns:p14="http://schemas.microsoft.com/office/powerpoint/2010/main" val="2691447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E4ED14A-5533-422B-A97A-068C4F20A953}"/>
              </a:ext>
            </a:extLst>
          </p:cNvPr>
          <p:cNvGrpSpPr/>
          <p:nvPr userDrawn="1"/>
        </p:nvGrpSpPr>
        <p:grpSpPr>
          <a:xfrm>
            <a:off x="0" y="6152750"/>
            <a:ext cx="12192000" cy="705250"/>
            <a:chOff x="0" y="6152750"/>
            <a:chExt cx="12192000" cy="70525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B2F269-560C-4DF5-8B82-21CB0B09254B}"/>
                </a:ext>
              </a:extLst>
            </p:cNvPr>
            <p:cNvSpPr/>
            <p:nvPr userDrawn="1"/>
          </p:nvSpPr>
          <p:spPr>
            <a:xfrm>
              <a:off x="0" y="6152750"/>
              <a:ext cx="12192000" cy="705250"/>
            </a:xfrm>
            <a:prstGeom prst="rect">
              <a:avLst/>
            </a:prstGeom>
            <a:solidFill>
              <a:srgbClr val="1D7B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1C0FAFF-8C07-453C-8AF2-C1829374FA09}"/>
                </a:ext>
              </a:extLst>
            </p:cNvPr>
            <p:cNvSpPr txBox="1"/>
            <p:nvPr userDrawn="1"/>
          </p:nvSpPr>
          <p:spPr>
            <a:xfrm>
              <a:off x="838200" y="6311900"/>
              <a:ext cx="35998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800" b="1" baseline="0" dirty="0">
                  <a:solidFill>
                    <a:schemeClr val="bg1"/>
                  </a:solidFill>
                </a:rPr>
                <a:t>OWASP FOUNDATION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FF86E0D-3EEB-4C7C-8C2B-FD3201DB3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51659D-D9E1-4AD1-B784-F657A4615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10312"/>
            <a:ext cx="2743200" cy="3651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A874ECA5-7111-45D8-9F9E-96FBB78EE39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3A17DC-2016-4448-AD1C-33A6D4791032}"/>
              </a:ext>
            </a:extLst>
          </p:cNvPr>
          <p:cNvSpPr txBox="1"/>
          <p:nvPr userDrawn="1"/>
        </p:nvSpPr>
        <p:spPr>
          <a:xfrm>
            <a:off x="254000" y="6283021"/>
            <a:ext cx="1158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owasp.org</a:t>
            </a:r>
          </a:p>
        </p:txBody>
      </p:sp>
    </p:spTree>
    <p:extLst>
      <p:ext uri="{BB962C8B-B14F-4D97-AF65-F5344CB8AC3E}">
        <p14:creationId xmlns:p14="http://schemas.microsoft.com/office/powerpoint/2010/main" val="1979727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B5A1A63E-AD0A-4545-B3D6-21A0FB5A7D3C}"/>
              </a:ext>
            </a:extLst>
          </p:cNvPr>
          <p:cNvGrpSpPr/>
          <p:nvPr userDrawn="1"/>
        </p:nvGrpSpPr>
        <p:grpSpPr>
          <a:xfrm>
            <a:off x="0" y="6152750"/>
            <a:ext cx="12192000" cy="705250"/>
            <a:chOff x="0" y="6152750"/>
            <a:chExt cx="12192000" cy="70525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9DA4B9A-C02A-4D5D-8BA5-5B3D9F6EF45D}"/>
                </a:ext>
              </a:extLst>
            </p:cNvPr>
            <p:cNvSpPr/>
            <p:nvPr userDrawn="1"/>
          </p:nvSpPr>
          <p:spPr>
            <a:xfrm>
              <a:off x="0" y="6152750"/>
              <a:ext cx="12192000" cy="705250"/>
            </a:xfrm>
            <a:prstGeom prst="rect">
              <a:avLst/>
            </a:prstGeom>
            <a:solidFill>
              <a:srgbClr val="1D7B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73C1633-BB1C-4D2C-90ED-157CD4B96558}"/>
                </a:ext>
              </a:extLst>
            </p:cNvPr>
            <p:cNvSpPr txBox="1"/>
            <p:nvPr userDrawn="1"/>
          </p:nvSpPr>
          <p:spPr>
            <a:xfrm>
              <a:off x="838200" y="6311900"/>
              <a:ext cx="35998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800" b="1" baseline="0" dirty="0">
                  <a:solidFill>
                    <a:schemeClr val="bg1"/>
                  </a:solidFill>
                </a:rPr>
                <a:t>OWASP FOUNDATION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C3F2F8-5454-47D9-B83D-8C6286966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A874ECA5-7111-45D8-9F9E-96FBB78EE39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EEB6CD-7E89-4A23-B63A-31D4343F9EAC}"/>
              </a:ext>
            </a:extLst>
          </p:cNvPr>
          <p:cNvSpPr txBox="1"/>
          <p:nvPr userDrawn="1"/>
        </p:nvSpPr>
        <p:spPr>
          <a:xfrm>
            <a:off x="254000" y="6283021"/>
            <a:ext cx="1158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owasp.org</a:t>
            </a:r>
          </a:p>
        </p:txBody>
      </p:sp>
    </p:spTree>
    <p:extLst>
      <p:ext uri="{BB962C8B-B14F-4D97-AF65-F5344CB8AC3E}">
        <p14:creationId xmlns:p14="http://schemas.microsoft.com/office/powerpoint/2010/main" val="2560622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9DA4B9A-C02A-4D5D-8BA5-5B3D9F6EF45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D7B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oogle Shape;86;p11">
            <a:extLst>
              <a:ext uri="{FF2B5EF4-FFF2-40B4-BE49-F238E27FC236}">
                <a16:creationId xmlns:a16="http://schemas.microsoft.com/office/drawing/2014/main" id="{C6918D93-B818-4199-9961-5E1406161AF7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125986" y="2213562"/>
            <a:ext cx="7940024" cy="243087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87;p11">
            <a:extLst>
              <a:ext uri="{FF2B5EF4-FFF2-40B4-BE49-F238E27FC236}">
                <a16:creationId xmlns:a16="http://schemas.microsoft.com/office/drawing/2014/main" id="{D9821A14-3574-4580-A32B-6AE6EC48BDD9}"/>
              </a:ext>
            </a:extLst>
          </p:cNvPr>
          <p:cNvSpPr txBox="1"/>
          <p:nvPr userDrawn="1"/>
        </p:nvSpPr>
        <p:spPr>
          <a:xfrm>
            <a:off x="9726175" y="3819150"/>
            <a:ext cx="8229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TM</a:t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1265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321FBB09-3D18-417A-9469-93337AA8D779}"/>
              </a:ext>
            </a:extLst>
          </p:cNvPr>
          <p:cNvGrpSpPr/>
          <p:nvPr userDrawn="1"/>
        </p:nvGrpSpPr>
        <p:grpSpPr>
          <a:xfrm>
            <a:off x="0" y="6152750"/>
            <a:ext cx="12192000" cy="705250"/>
            <a:chOff x="0" y="6152750"/>
            <a:chExt cx="12192000" cy="70525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CB4AB6C-CFC2-490F-A0E4-258A52E113CB}"/>
                </a:ext>
              </a:extLst>
            </p:cNvPr>
            <p:cNvSpPr/>
            <p:nvPr userDrawn="1"/>
          </p:nvSpPr>
          <p:spPr>
            <a:xfrm>
              <a:off x="0" y="6152750"/>
              <a:ext cx="12192000" cy="705250"/>
            </a:xfrm>
            <a:prstGeom prst="rect">
              <a:avLst/>
            </a:prstGeom>
            <a:solidFill>
              <a:srgbClr val="1D7B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3478930-E444-46B5-8892-43299CC235EA}"/>
                </a:ext>
              </a:extLst>
            </p:cNvPr>
            <p:cNvSpPr txBox="1"/>
            <p:nvPr userDrawn="1"/>
          </p:nvSpPr>
          <p:spPr>
            <a:xfrm>
              <a:off x="838200" y="6311900"/>
              <a:ext cx="35998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800" b="1" baseline="0" dirty="0">
                  <a:solidFill>
                    <a:schemeClr val="bg1"/>
                  </a:solidFill>
                </a:rPr>
                <a:t>OWASP FOUNDATION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76C9CC7-08C9-464F-8BB7-1B57A6B4F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1F6DE1-3120-4E4D-A0B4-EED505EAC5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6EB45B-D7FC-4F35-BFD2-24A52608D4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A3DFAE-807B-46A8-8B09-912FB33F7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A874ECA5-7111-45D8-9F9E-96FBB78EE39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675FD0-ECF2-4E6E-B9F5-18EFBC2CCAD7}"/>
              </a:ext>
            </a:extLst>
          </p:cNvPr>
          <p:cNvSpPr txBox="1"/>
          <p:nvPr userDrawn="1"/>
        </p:nvSpPr>
        <p:spPr>
          <a:xfrm>
            <a:off x="254000" y="6283021"/>
            <a:ext cx="1158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owasp.org</a:t>
            </a:r>
          </a:p>
        </p:txBody>
      </p:sp>
    </p:spTree>
    <p:extLst>
      <p:ext uri="{BB962C8B-B14F-4D97-AF65-F5344CB8AC3E}">
        <p14:creationId xmlns:p14="http://schemas.microsoft.com/office/powerpoint/2010/main" val="3399547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5000">
              <a:schemeClr val="accent1">
                <a:lumMod val="5000"/>
                <a:lumOff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745BFF-DCE9-41BA-B315-3D785FE33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603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FBE14B-47B5-4068-A445-9946739AF4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4CFD23-B4B2-4AC3-A5AF-F2FDB537F3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74ECA5-7111-45D8-9F9E-96FBB78EE39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468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9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7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owasp.org/www-project-top-10-privacy-risks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youtube.com/watch?v=CPKo1ThUkZE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hyperlink" Target="http://www.facebook.com/" TargetMode="External"/><Relationship Id="rId4" Type="http://schemas.openxmlformats.org/officeDocument/2006/relationships/hyperlink" Target="https://hbr.org/2018/09/stop-thinking-about-consent-it-isnt-possible-and-it-isnt-right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hyperlink" Target="https://readable.com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C9DF5-4464-4005-8AE7-C72A750F2B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OWASP Top 10 Privacy Risks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22D2D3-5495-4BAA-B678-A9F39DA7E3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Version 2.0 presented by </a:t>
            </a:r>
            <a:r>
              <a:rPr lang="en-US"/>
              <a:t>Florian Stahl at</a:t>
            </a:r>
            <a:endParaRPr lang="en-US" dirty="0"/>
          </a:p>
          <a:p>
            <a:r>
              <a:rPr lang="en-US" dirty="0"/>
              <a:t>OWASP’s 20</a:t>
            </a:r>
            <a:r>
              <a:rPr lang="en-US" baseline="30000" dirty="0"/>
              <a:t>th</a:t>
            </a:r>
            <a:r>
              <a:rPr lang="en-US" dirty="0"/>
              <a:t> Anniversary on 24 September 2021</a:t>
            </a:r>
          </a:p>
          <a:p>
            <a:r>
              <a:rPr lang="en-US" dirty="0">
                <a:hlinkClick r:id="rId2"/>
              </a:rPr>
              <a:t>https://owasp.org/www-project-top-10-privacy-risks/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10832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B28A3D-5AE2-4FBB-9F8C-A1521D3C0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P3: Insufficient Data Breach Response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001B0C-3676-4BE7-8E9A-AE29D9ABF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7502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600" b="1" dirty="0"/>
              <a:t>How to check?</a:t>
            </a:r>
          </a:p>
          <a:p>
            <a:pPr fontAlgn="base"/>
            <a:r>
              <a:rPr lang="en-US" sz="2400" dirty="0"/>
              <a:t>Incident response plan in place?</a:t>
            </a:r>
          </a:p>
          <a:p>
            <a:pPr fontAlgn="base"/>
            <a:r>
              <a:rPr lang="en-US" sz="2400" dirty="0"/>
              <a:t>Plan tested regularly (request evidence like a test protocol)?</a:t>
            </a:r>
          </a:p>
          <a:p>
            <a:pPr fontAlgn="base"/>
            <a:r>
              <a:rPr lang="en-US" sz="2400" dirty="0"/>
              <a:t>Computer Emergency Response Team (CERT) / Privacy Team in place?</a:t>
            </a:r>
          </a:p>
          <a:p>
            <a:pPr fontAlgn="base"/>
            <a:r>
              <a:rPr lang="en-US" sz="2400" dirty="0"/>
              <a:t>Monitoring for incidents (e.g. SIEM) in place?</a:t>
            </a:r>
          </a:p>
          <a:p>
            <a:pPr marL="0" indent="0" fontAlgn="base">
              <a:buNone/>
            </a:pPr>
            <a:endParaRPr lang="en-US" sz="1500" b="1" dirty="0"/>
          </a:p>
          <a:p>
            <a:pPr marL="0" indent="0" fontAlgn="base">
              <a:buNone/>
            </a:pPr>
            <a:r>
              <a:rPr lang="en-US" sz="2600" b="1" dirty="0"/>
              <a:t>How to boost?</a:t>
            </a:r>
          </a:p>
          <a:p>
            <a:r>
              <a:rPr lang="en-US" sz="2400" dirty="0"/>
              <a:t>Create, maintain &amp; test an incident response plan</a:t>
            </a:r>
          </a:p>
          <a:p>
            <a:r>
              <a:rPr lang="en-US" sz="2400" dirty="0"/>
              <a:t>Continuously monitor for personal data leakage and loss</a:t>
            </a:r>
          </a:p>
          <a:p>
            <a:r>
              <a:rPr lang="en-US" sz="2400" dirty="0"/>
              <a:t>Respond appropriately to a breach</a:t>
            </a:r>
          </a:p>
          <a:p>
            <a:pPr lvl="1"/>
            <a:r>
              <a:rPr lang="en-US" sz="2000" dirty="0"/>
              <a:t>Assign incident manager and incident response team</a:t>
            </a:r>
          </a:p>
          <a:p>
            <a:pPr lvl="1"/>
            <a:r>
              <a:rPr lang="en-US" sz="2000" dirty="0"/>
              <a:t>Notify data owners</a:t>
            </a:r>
          </a:p>
          <a:p>
            <a:pPr lvl="1"/>
            <a:r>
              <a:rPr lang="en-US" sz="2000" dirty="0"/>
              <a:t>…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B326A13-7B91-49E9-82C4-CA13E05C20F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62721" y="3717172"/>
            <a:ext cx="2701660" cy="2063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923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E0CBF5-5C07-41FE-8466-54C7C039E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P4: Consent on Everything *New*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C9DCE61-1CC4-4F1E-93E4-739AE6FE9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1412"/>
            <a:ext cx="6070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How to check?</a:t>
            </a:r>
          </a:p>
          <a:p>
            <a:r>
              <a:rPr lang="en-US" dirty="0"/>
              <a:t>Is consent aggregated or inappropriately used to legitimate processing?</a:t>
            </a:r>
          </a:p>
          <a:p>
            <a:r>
              <a:rPr lang="en-US" dirty="0"/>
              <a:t>Data flow restrictions rather than consent </a:t>
            </a:r>
          </a:p>
          <a:p>
            <a:pPr marL="0" indent="0">
              <a:buNone/>
            </a:pPr>
            <a:r>
              <a:rPr lang="en-US" b="1" dirty="0"/>
              <a:t>How to boost?</a:t>
            </a:r>
          </a:p>
          <a:p>
            <a:r>
              <a:rPr lang="en-US" dirty="0"/>
              <a:t>Collect consent separately for each purpose (e.g. use of website and profiling for advertising).</a:t>
            </a:r>
          </a:p>
          <a:p>
            <a:r>
              <a:rPr lang="en-US" dirty="0"/>
              <a:t>Consent should be voluntarily</a:t>
            </a:r>
          </a:p>
          <a:p>
            <a:r>
              <a:rPr lang="de-DE" dirty="0">
                <a:hlinkClick r:id="rId2"/>
              </a:rPr>
              <a:t>Helen Nissenbaum on Post-</a:t>
            </a:r>
            <a:r>
              <a:rPr lang="de-DE" dirty="0" err="1">
                <a:hlinkClick r:id="rId2"/>
              </a:rPr>
              <a:t>Consent</a:t>
            </a:r>
            <a:r>
              <a:rPr lang="de-DE" dirty="0">
                <a:hlinkClick r:id="rId2"/>
              </a:rPr>
              <a:t> Privacy - YouTube</a:t>
            </a:r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CABC53F-50C1-4E22-8618-F0A529602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1309" y="2487128"/>
            <a:ext cx="3841606" cy="1611158"/>
          </a:xfrm>
          <a:prstGeom prst="rect">
            <a:avLst/>
          </a:prstGeom>
        </p:spPr>
      </p:pic>
      <p:sp>
        <p:nvSpPr>
          <p:cNvPr id="7" name="TextBox 9">
            <a:extLst>
              <a:ext uri="{FF2B5EF4-FFF2-40B4-BE49-F238E27FC236}">
                <a16:creationId xmlns:a16="http://schemas.microsoft.com/office/drawing/2014/main" id="{B124EBB7-E331-4C6A-AFE2-D07AA8C59E56}"/>
              </a:ext>
            </a:extLst>
          </p:cNvPr>
          <p:cNvSpPr txBox="1"/>
          <p:nvPr/>
        </p:nvSpPr>
        <p:spPr>
          <a:xfrm>
            <a:off x="6780251" y="5644641"/>
            <a:ext cx="54117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/>
              <a:t>Picture </a:t>
            </a:r>
            <a:r>
              <a:rPr lang="de-DE" sz="1200" dirty="0" err="1"/>
              <a:t>sources</a:t>
            </a:r>
            <a:r>
              <a:rPr lang="de-DE" sz="1200" dirty="0"/>
              <a:t>: </a:t>
            </a:r>
            <a:r>
              <a:rPr lang="en-US" sz="1200" dirty="0">
                <a:hlinkClick r:id="rId4"/>
              </a:rPr>
              <a:t>Why Data Privacy Based on Consent Is Impossible (hbr.org)</a:t>
            </a:r>
            <a:endParaRPr lang="de-DE" sz="1200" dirty="0"/>
          </a:p>
          <a:p>
            <a:pPr algn="ctr"/>
            <a:r>
              <a:rPr lang="de-DE" sz="1200" dirty="0"/>
              <a:t>&amp; </a:t>
            </a:r>
            <a:r>
              <a:rPr lang="de-DE" sz="1200" dirty="0">
                <a:hlinkClick r:id="rId5"/>
              </a:rPr>
              <a:t>www.facebook.com</a:t>
            </a:r>
            <a:r>
              <a:rPr lang="de-DE" sz="1200" dirty="0"/>
              <a:t> 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CD6313A-AB1C-4D46-837F-20DCF61EFD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78282" y="4784001"/>
            <a:ext cx="5259311" cy="600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024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7A831C-6C4A-48E6-AB3E-423DBAB21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P5: </a:t>
            </a:r>
            <a:r>
              <a:rPr lang="de-DE" dirty="0"/>
              <a:t>Non-transparent </a:t>
            </a:r>
            <a:r>
              <a:rPr lang="de-DE" dirty="0" err="1"/>
              <a:t>Policies</a:t>
            </a:r>
            <a:r>
              <a:rPr lang="de-DE" dirty="0"/>
              <a:t>, Terms &amp; </a:t>
            </a:r>
            <a:r>
              <a:rPr lang="de-DE" dirty="0" err="1"/>
              <a:t>Conditions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F1C097F-E10F-4A95-9C0F-CB4560789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0239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b="1" dirty="0"/>
              <a:t>How to check?</a:t>
            </a:r>
          </a:p>
          <a:p>
            <a:pPr marL="0" indent="0" fontAlgn="base">
              <a:buNone/>
            </a:pPr>
            <a:r>
              <a:rPr lang="en-US" sz="1800" dirty="0"/>
              <a:t>Check if policies, terms and conditions:</a:t>
            </a:r>
          </a:p>
          <a:p>
            <a:pPr fontAlgn="base"/>
            <a:r>
              <a:rPr lang="en-US" sz="1800" dirty="0"/>
              <a:t>Are easy to find and understandable for non-lawyers</a:t>
            </a:r>
          </a:p>
          <a:p>
            <a:pPr fontAlgn="base"/>
            <a:r>
              <a:rPr lang="en-US" sz="1800" dirty="0"/>
              <a:t>Fully describe data processing</a:t>
            </a:r>
          </a:p>
          <a:p>
            <a:pPr lvl="1" fontAlgn="base"/>
            <a:r>
              <a:rPr lang="en-US" sz="1800" dirty="0"/>
              <a:t>Which data are collected, for what purpose, …</a:t>
            </a:r>
          </a:p>
          <a:p>
            <a:pPr lvl="1" fontAlgn="base"/>
            <a:r>
              <a:rPr lang="en-US" sz="1800" dirty="0"/>
              <a:t>In your language</a:t>
            </a:r>
          </a:p>
          <a:p>
            <a:pPr fontAlgn="base"/>
            <a:r>
              <a:rPr lang="en-US" sz="1800" dirty="0"/>
              <a:t>Complete, but KISS (Keep it short and simple)</a:t>
            </a:r>
          </a:p>
          <a:p>
            <a:pPr fontAlgn="base"/>
            <a:endParaRPr lang="en-US" sz="700" dirty="0"/>
          </a:p>
          <a:p>
            <a:pPr marL="0" indent="0" fontAlgn="base">
              <a:buNone/>
            </a:pPr>
            <a:r>
              <a:rPr lang="en-US" sz="2400" b="1" dirty="0"/>
              <a:t>How to boost?</a:t>
            </a:r>
          </a:p>
          <a:p>
            <a:pPr fontAlgn="base"/>
            <a:r>
              <a:rPr lang="en-US" sz="1800" dirty="0"/>
              <a:t>Use a </a:t>
            </a:r>
            <a:r>
              <a:rPr lang="de-DE" sz="1800" dirty="0" err="1"/>
              <a:t>text</a:t>
            </a:r>
            <a:r>
              <a:rPr lang="de-DE" sz="1800" dirty="0"/>
              <a:t> </a:t>
            </a:r>
            <a:r>
              <a:rPr lang="de-DE" sz="1800" dirty="0" err="1"/>
              <a:t>analyzer</a:t>
            </a:r>
            <a:r>
              <a:rPr lang="de-DE" sz="1800" dirty="0"/>
              <a:t>, e.g.: </a:t>
            </a:r>
            <a:r>
              <a:rPr lang="de-DE" sz="1800" dirty="0">
                <a:hlinkClick r:id="rId2"/>
              </a:rPr>
              <a:t>https://readable.com/</a:t>
            </a:r>
            <a:endParaRPr lang="de-DE" sz="1800" dirty="0"/>
          </a:p>
          <a:p>
            <a:pPr fontAlgn="base"/>
            <a:r>
              <a:rPr lang="en-US" sz="1800" dirty="0"/>
              <a:t>A short version of the T&amp;Cs and pictograms can be used for easier understanding</a:t>
            </a:r>
          </a:p>
          <a:p>
            <a:r>
              <a:rPr lang="en-US" sz="1800" dirty="0"/>
              <a:t>Use release notes to identify change history of T&amp;Cs and policies/notices over time</a:t>
            </a:r>
          </a:p>
          <a:p>
            <a:r>
              <a:rPr lang="en-US" sz="1800" dirty="0"/>
              <a:t>Deploy Do Not Track (W3C standard) and provide Opt-out</a:t>
            </a:r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C096FAD6-DD04-424E-AA02-A15D8DE60A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982" y="1863758"/>
            <a:ext cx="5401728" cy="2541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748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1D81DA-8C51-4E8B-8A43-6908A4CDC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P6: Insufficient Deletion of Personal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DBDA5D-5693-46CE-A6E6-53D90EC94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7502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How to check?</a:t>
            </a:r>
          </a:p>
          <a:p>
            <a:pPr fontAlgn="base"/>
            <a:r>
              <a:rPr lang="en-US" dirty="0"/>
              <a:t>Inspect the data retention or deletion policies / agreements.</a:t>
            </a:r>
          </a:p>
          <a:p>
            <a:pPr fontAlgn="base"/>
            <a:r>
              <a:rPr lang="en-US" dirty="0"/>
              <a:t>Evaluate their appropriateness</a:t>
            </a:r>
          </a:p>
          <a:p>
            <a:pPr fontAlgn="base"/>
            <a:r>
              <a:rPr lang="en-US" dirty="0"/>
              <a:t>Request deletion protocols</a:t>
            </a:r>
          </a:p>
          <a:p>
            <a:pPr fontAlgn="base"/>
            <a:r>
              <a:rPr lang="en-US" dirty="0"/>
              <a:t>Test processes for deletion requests</a:t>
            </a:r>
          </a:p>
          <a:p>
            <a:pPr marL="0" indent="0" fontAlgn="base">
              <a:buNone/>
            </a:pPr>
            <a:endParaRPr lang="en-US" sz="1800" b="1" dirty="0"/>
          </a:p>
          <a:p>
            <a:pPr marL="0" indent="0" fontAlgn="base">
              <a:buNone/>
            </a:pPr>
            <a:r>
              <a:rPr lang="en-US" b="1" dirty="0"/>
              <a:t>How to boost?</a:t>
            </a:r>
          </a:p>
          <a:p>
            <a:r>
              <a:rPr lang="en-US" dirty="0"/>
              <a:t>Delete personal data after termination of specified purpose</a:t>
            </a:r>
          </a:p>
          <a:p>
            <a:r>
              <a:rPr lang="en-US" dirty="0"/>
              <a:t>Delete data on rightful user request</a:t>
            </a:r>
          </a:p>
          <a:p>
            <a:r>
              <a:rPr lang="en-US" dirty="0"/>
              <a:t>Consider copies, backups and third parties</a:t>
            </a:r>
          </a:p>
          <a:p>
            <a:r>
              <a:rPr lang="en-US" dirty="0"/>
              <a:t>Delete user profiles after longer period of inactivity</a:t>
            </a:r>
          </a:p>
        </p:txBody>
      </p:sp>
    </p:spTree>
    <p:extLst>
      <p:ext uri="{BB962C8B-B14F-4D97-AF65-F5344CB8AC3E}">
        <p14:creationId xmlns:p14="http://schemas.microsoft.com/office/powerpoint/2010/main" val="4197476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EAA32C-CAD3-4F96-AC7C-C5F494410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P7: Insufficient Data Quality *New*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C652D2F-77BD-4A2A-9B05-9F888165D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b="1" dirty="0"/>
              <a:t>How to check?</a:t>
            </a:r>
          </a:p>
          <a:p>
            <a:pPr fontAlgn="base"/>
            <a:r>
              <a:rPr lang="en-US" sz="2400" dirty="0"/>
              <a:t>Is it ensured that personal data is up-to-date and correct</a:t>
            </a:r>
          </a:p>
          <a:p>
            <a:pPr fontAlgn="base"/>
            <a:r>
              <a:rPr lang="en-US" sz="2400" dirty="0"/>
              <a:t>Check for possibilities to update personal data in the application</a:t>
            </a:r>
          </a:p>
          <a:p>
            <a:pPr fontAlgn="base"/>
            <a:r>
              <a:rPr lang="en-US" sz="2400" dirty="0"/>
              <a:t>Regular checks for validation, e.g. “Please verify your shipping address” </a:t>
            </a:r>
          </a:p>
          <a:p>
            <a:pPr fontAlgn="base"/>
            <a:r>
              <a:rPr lang="en-US" sz="2400" dirty="0"/>
              <a:t>Question how long it is likely that data is up to date and how often it usually changes</a:t>
            </a:r>
          </a:p>
          <a:p>
            <a:pPr fontAlgn="base"/>
            <a:endParaRPr lang="en-US" sz="1600" dirty="0"/>
          </a:p>
          <a:p>
            <a:pPr marL="0" indent="0" fontAlgn="base">
              <a:buNone/>
            </a:pPr>
            <a:r>
              <a:rPr lang="en-US" sz="2400" b="1" dirty="0"/>
              <a:t>How to boost?</a:t>
            </a:r>
          </a:p>
          <a:p>
            <a:r>
              <a:rPr lang="en-US" sz="2400" dirty="0"/>
              <a:t>Provide an update form</a:t>
            </a:r>
          </a:p>
          <a:p>
            <a:r>
              <a:rPr lang="en-US" sz="2400" dirty="0"/>
              <a:t>Ask user if his/her data is still correct</a:t>
            </a:r>
          </a:p>
          <a:p>
            <a:r>
              <a:rPr lang="en-US" sz="2400" dirty="0"/>
              <a:t>Forward updated data to third parties / subsystems that received the user’s data before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68325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D6096F-C440-44EE-AC91-AAE091252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P8: Missing or Insufficient Session Expiration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BA17764-8CB6-4373-B6E4-02A47C6BE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1412"/>
            <a:ext cx="7484918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b="1" dirty="0"/>
              <a:t>How to check?</a:t>
            </a:r>
          </a:p>
          <a:p>
            <a:pPr fontAlgn="base"/>
            <a:r>
              <a:rPr lang="en-US" dirty="0"/>
              <a:t>Is there an automatic session timeout &lt; 1 week (for critical applications &lt; 1 day).</a:t>
            </a:r>
          </a:p>
          <a:p>
            <a:pPr fontAlgn="base"/>
            <a:r>
              <a:rPr lang="en-US" dirty="0"/>
              <a:t>Is the logout button easy to find and promoted?</a:t>
            </a:r>
          </a:p>
          <a:p>
            <a:pPr fontAlgn="base"/>
            <a:endParaRPr lang="en-US" sz="1900" dirty="0"/>
          </a:p>
          <a:p>
            <a:pPr marL="0" indent="0" fontAlgn="base">
              <a:buNone/>
            </a:pPr>
            <a:r>
              <a:rPr lang="en-US" sz="3200" b="1" dirty="0"/>
              <a:t>How to boost?</a:t>
            </a:r>
          </a:p>
          <a:p>
            <a:r>
              <a:rPr lang="en-US" dirty="0"/>
              <a:t>Configure to automatically logout after X hours / days or user-defined</a:t>
            </a:r>
          </a:p>
          <a:p>
            <a:r>
              <a:rPr lang="en-US" dirty="0"/>
              <a:t>Obvious logout button</a:t>
            </a:r>
          </a:p>
          <a:p>
            <a:r>
              <a:rPr lang="en-US" dirty="0"/>
              <a:t>Educate users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4EFB124-CC08-456D-83E6-1FB81323F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1448" y="1327872"/>
            <a:ext cx="3048527" cy="4511820"/>
          </a:xfrm>
          <a:prstGeom prst="rect">
            <a:avLst/>
          </a:prstGeom>
        </p:spPr>
      </p:pic>
      <p:sp>
        <p:nvSpPr>
          <p:cNvPr id="6" name="TextBox 9">
            <a:extLst>
              <a:ext uri="{FF2B5EF4-FFF2-40B4-BE49-F238E27FC236}">
                <a16:creationId xmlns:a16="http://schemas.microsoft.com/office/drawing/2014/main" id="{7BB1B5CB-FFC1-426F-9A05-88474AF4C7B7}"/>
              </a:ext>
            </a:extLst>
          </p:cNvPr>
          <p:cNvSpPr txBox="1"/>
          <p:nvPr/>
        </p:nvSpPr>
        <p:spPr>
          <a:xfrm>
            <a:off x="9021113" y="5851453"/>
            <a:ext cx="26491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/>
              <a:t>Picture source: facebook.com</a:t>
            </a:r>
          </a:p>
        </p:txBody>
      </p:sp>
    </p:spTree>
    <p:extLst>
      <p:ext uri="{BB962C8B-B14F-4D97-AF65-F5344CB8AC3E}">
        <p14:creationId xmlns:p14="http://schemas.microsoft.com/office/powerpoint/2010/main" val="1150936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422F30-924E-4D60-9C4A-1FC539D9F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P9: Inability of users to access and modify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196D66-9508-44B7-98CA-C96DA73F76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How to check?</a:t>
            </a:r>
          </a:p>
          <a:p>
            <a:r>
              <a:rPr lang="en-US" dirty="0"/>
              <a:t>Do users have the ability to access, change or delete data related to them</a:t>
            </a:r>
          </a:p>
          <a:p>
            <a:r>
              <a:rPr lang="en-US" dirty="0"/>
              <a:t>Are access, change or deletion requests processed timely and completely</a:t>
            </a:r>
          </a:p>
          <a:p>
            <a:pPr marL="0" indent="0">
              <a:buNone/>
            </a:pPr>
            <a:r>
              <a:rPr lang="en-US" b="1" dirty="0"/>
              <a:t>How to boost?</a:t>
            </a:r>
          </a:p>
          <a:p>
            <a:r>
              <a:rPr lang="en-US" dirty="0"/>
              <a:t>Provide easy-to-use ways to access, change or delete data</a:t>
            </a:r>
          </a:p>
          <a:p>
            <a:r>
              <a:rPr lang="en-US" dirty="0"/>
              <a:t>Appropriate Data Structure Model to handle user rights</a:t>
            </a:r>
          </a:p>
        </p:txBody>
      </p:sp>
    </p:spTree>
    <p:extLst>
      <p:ext uri="{BB962C8B-B14F-4D97-AF65-F5344CB8AC3E}">
        <p14:creationId xmlns:p14="http://schemas.microsoft.com/office/powerpoint/2010/main" val="1903393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194F8D-FCAA-4364-982B-313D7F602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P10: Collection of data not required for the user-consented purpose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7AAA9AB-8E20-4E7E-A551-84A70A3E6B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3200" b="1" dirty="0"/>
              <a:t>How to check?</a:t>
            </a:r>
          </a:p>
          <a:p>
            <a:pPr fontAlgn="base"/>
            <a:r>
              <a:rPr lang="en-US" dirty="0"/>
              <a:t>Request description of purpose</a:t>
            </a:r>
          </a:p>
          <a:p>
            <a:pPr fontAlgn="base"/>
            <a:r>
              <a:rPr lang="en-US" dirty="0"/>
              <a:t>Check if collected data is required to fulfill the purpose</a:t>
            </a:r>
          </a:p>
          <a:p>
            <a:pPr fontAlgn="base"/>
            <a:r>
              <a:rPr lang="en-US" dirty="0"/>
              <a:t>If data is collected that is not required for the primary purpose(s), check if consent to collect and process this data was given and is documented</a:t>
            </a:r>
          </a:p>
          <a:p>
            <a:pPr fontAlgn="base"/>
            <a:r>
              <a:rPr lang="en-US" dirty="0"/>
              <a:t>Are individuals notified and asked if purpose or processing is changed?</a:t>
            </a:r>
          </a:p>
          <a:p>
            <a:pPr marL="0" indent="0" fontAlgn="base">
              <a:buNone/>
            </a:pPr>
            <a:endParaRPr lang="en-US" sz="1100" b="1" dirty="0"/>
          </a:p>
          <a:p>
            <a:pPr marL="0" indent="0" fontAlgn="base">
              <a:buNone/>
            </a:pPr>
            <a:r>
              <a:rPr lang="en-US" sz="3200" b="1" dirty="0"/>
              <a:t>How to boost?</a:t>
            </a:r>
          </a:p>
          <a:p>
            <a:r>
              <a:rPr lang="en-US" dirty="0"/>
              <a:t>Define purpose of the collection at the time of collection and only collect personal data required to fulfill this purpose</a:t>
            </a:r>
          </a:p>
          <a:p>
            <a:r>
              <a:rPr lang="en-US" dirty="0"/>
              <a:t>Data minimization</a:t>
            </a:r>
          </a:p>
          <a:p>
            <a:r>
              <a:rPr lang="en-US" dirty="0"/>
              <a:t>Option to provide additional data voluntarily to improve service (e.g. product recommendation, personal advertisement)</a:t>
            </a:r>
          </a:p>
        </p:txBody>
      </p:sp>
    </p:spTree>
    <p:extLst>
      <p:ext uri="{BB962C8B-B14F-4D97-AF65-F5344CB8AC3E}">
        <p14:creationId xmlns:p14="http://schemas.microsoft.com/office/powerpoint/2010/main" val="2638781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A493C2-BC17-4C16-A509-F42FF7D57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in creating version 2.0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325DF9-F8B3-4533-B855-7E8346103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Time, time, time …</a:t>
            </a:r>
          </a:p>
          <a:p>
            <a:pPr lvl="1"/>
            <a:r>
              <a:rPr lang="en-US" dirty="0"/>
              <a:t>Work on version 2.0 began in the beginning of 2020 and was done more than one year later</a:t>
            </a:r>
          </a:p>
          <a:p>
            <a:r>
              <a:rPr lang="en-US" dirty="0"/>
              <a:t>Coordinate a (new) virtual team of people with different background from all over the world</a:t>
            </a:r>
          </a:p>
          <a:p>
            <a:pPr lvl="1"/>
            <a:r>
              <a:rPr lang="en-US" dirty="0"/>
              <a:t>Few conference calls</a:t>
            </a:r>
          </a:p>
          <a:p>
            <a:pPr lvl="1"/>
            <a:r>
              <a:rPr lang="en-US" dirty="0"/>
              <a:t>Work in Google Docs</a:t>
            </a:r>
          </a:p>
          <a:p>
            <a:pPr lvl="1"/>
            <a:r>
              <a:rPr lang="en-US" dirty="0"/>
              <a:t>You need someone with the big picture and the goal in mind</a:t>
            </a:r>
          </a:p>
          <a:p>
            <a:r>
              <a:rPr lang="en-US" dirty="0"/>
              <a:t>It was harder to find volunteers than in 2014 – privacy experts seem to be busier</a:t>
            </a:r>
          </a:p>
          <a:p>
            <a:r>
              <a:rPr lang="en-US" dirty="0"/>
              <a:t>Overlaps between risks (e.g. P7 and P9) and abstraction level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607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73ED60-0BC2-43F8-909E-4DF0A8F56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529083-CFA3-4D41-A642-25A769560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Translations (Chinese)</a:t>
            </a:r>
          </a:p>
          <a:p>
            <a:r>
              <a:rPr lang="en-US" dirty="0"/>
              <a:t>Countermeasures v2.0</a:t>
            </a:r>
          </a:p>
          <a:p>
            <a:r>
              <a:rPr lang="en-US" dirty="0"/>
              <a:t>Spread the word</a:t>
            </a:r>
          </a:p>
          <a:p>
            <a:r>
              <a:rPr lang="en-US" dirty="0"/>
              <a:t>Apply in practice ;-) </a:t>
            </a:r>
          </a:p>
          <a:p>
            <a:endParaRPr lang="en-US" dirty="0"/>
          </a:p>
        </p:txBody>
      </p:sp>
      <p:pic>
        <p:nvPicPr>
          <p:cNvPr id="1026" name="Picture 2" descr="OWASP's 20th Anniversary Event Celebration">
            <a:extLst>
              <a:ext uri="{FF2B5EF4-FFF2-40B4-BE49-F238E27FC236}">
                <a16:creationId xmlns:a16="http://schemas.microsoft.com/office/drawing/2014/main" id="{FEE30C2A-7471-4F7C-B3E6-707E8E6697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9509" y="1178560"/>
            <a:ext cx="5174491" cy="4476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9140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22E359-E31E-45CD-9D3B-D1C854B3F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Situation</a:t>
            </a:r>
          </a:p>
        </p:txBody>
      </p:sp>
      <p:graphicFrame>
        <p:nvGraphicFramePr>
          <p:cNvPr id="4" name="Content Placeholder 8">
            <a:extLst>
              <a:ext uri="{FF2B5EF4-FFF2-40B4-BE49-F238E27FC236}">
                <a16:creationId xmlns:a16="http://schemas.microsoft.com/office/drawing/2014/main" id="{CD820F73-7EED-496E-B432-07ED35FDB1D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33469461"/>
              </p:ext>
            </p:extLst>
          </p:nvPr>
        </p:nvGraphicFramePr>
        <p:xfrm>
          <a:off x="779329" y="1600570"/>
          <a:ext cx="10623608" cy="43509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ounded Rectangular Callout 10">
            <a:extLst>
              <a:ext uri="{FF2B5EF4-FFF2-40B4-BE49-F238E27FC236}">
                <a16:creationId xmlns:a16="http://schemas.microsoft.com/office/drawing/2014/main" id="{E9C8A287-2C3C-4096-AE27-BB42188D7139}"/>
              </a:ext>
            </a:extLst>
          </p:cNvPr>
          <p:cNvSpPr/>
          <p:nvPr/>
        </p:nvSpPr>
        <p:spPr>
          <a:xfrm>
            <a:off x="2810135" y="1651773"/>
            <a:ext cx="2064496" cy="480095"/>
          </a:xfrm>
          <a:prstGeom prst="wedgeRectCallout">
            <a:avLst>
              <a:gd name="adj1" fmla="val 30509"/>
              <a:gd name="adj2" fmla="val 248232"/>
            </a:avLst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3931" tIns="51965" rIns="103931" bIns="51965" rtlCol="0" anchor="ctr"/>
          <a:lstStyle/>
          <a:p>
            <a:pPr algn="ctr"/>
            <a:r>
              <a:rPr lang="en-US" sz="1800" dirty="0" err="1">
                <a:solidFill>
                  <a:schemeClr val="tx1"/>
                </a:solidFill>
              </a:rPr>
              <a:t>Schrems</a:t>
            </a:r>
            <a:r>
              <a:rPr lang="en-US" sz="1800" dirty="0">
                <a:solidFill>
                  <a:schemeClr val="tx1"/>
                </a:solidFill>
              </a:rPr>
              <a:t> II</a:t>
            </a:r>
          </a:p>
        </p:txBody>
      </p:sp>
      <p:sp>
        <p:nvSpPr>
          <p:cNvPr id="6" name="Rounded Rectangular Callout 11">
            <a:extLst>
              <a:ext uri="{FF2B5EF4-FFF2-40B4-BE49-F238E27FC236}">
                <a16:creationId xmlns:a16="http://schemas.microsoft.com/office/drawing/2014/main" id="{77F6FC5E-D91E-4665-B71D-7DFFC35C2C8F}"/>
              </a:ext>
            </a:extLst>
          </p:cNvPr>
          <p:cNvSpPr/>
          <p:nvPr/>
        </p:nvSpPr>
        <p:spPr>
          <a:xfrm>
            <a:off x="1560987" y="5139623"/>
            <a:ext cx="2498296" cy="820883"/>
          </a:xfrm>
          <a:prstGeom prst="wedgeRectCallout">
            <a:avLst>
              <a:gd name="adj1" fmla="val 100988"/>
              <a:gd name="adj2" fmla="val 6967"/>
            </a:avLst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3931" tIns="51965" rIns="103931" bIns="51965"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Lack </a:t>
            </a:r>
            <a:r>
              <a:rPr lang="de-DE" dirty="0" err="1">
                <a:solidFill>
                  <a:schemeClr val="tx1"/>
                </a:solidFill>
              </a:rPr>
              <a:t>of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implementation</a:t>
            </a:r>
            <a:r>
              <a:rPr lang="de-DE" dirty="0">
                <a:solidFill>
                  <a:schemeClr val="tx1"/>
                </a:solidFill>
              </a:rPr>
              <a:t> and expert </a:t>
            </a:r>
            <a:r>
              <a:rPr lang="de-DE" dirty="0" err="1">
                <a:solidFill>
                  <a:schemeClr val="tx1"/>
                </a:solidFill>
              </a:rPr>
              <a:t>knowledge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7" name="Rounded Rectangular Callout 12">
            <a:extLst>
              <a:ext uri="{FF2B5EF4-FFF2-40B4-BE49-F238E27FC236}">
                <a16:creationId xmlns:a16="http://schemas.microsoft.com/office/drawing/2014/main" id="{3069874E-3D02-42DB-A832-7569E2B7D3CC}"/>
              </a:ext>
            </a:extLst>
          </p:cNvPr>
          <p:cNvSpPr/>
          <p:nvPr/>
        </p:nvSpPr>
        <p:spPr>
          <a:xfrm>
            <a:off x="7855579" y="1627188"/>
            <a:ext cx="3871284" cy="1320776"/>
          </a:xfrm>
          <a:prstGeom prst="wedgeRectCallout">
            <a:avLst>
              <a:gd name="adj1" fmla="val -75476"/>
              <a:gd name="adj2" fmla="val 6701"/>
            </a:avLst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3931" tIns="51965" rIns="103931" bIns="51965"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Violation of fundamental rights by surveillance because of excessive fear of terror – despite doubtful effectiveness</a:t>
            </a:r>
          </a:p>
        </p:txBody>
      </p:sp>
      <p:sp>
        <p:nvSpPr>
          <p:cNvPr id="8" name="Rounded Rectangular Callout 13">
            <a:extLst>
              <a:ext uri="{FF2B5EF4-FFF2-40B4-BE49-F238E27FC236}">
                <a16:creationId xmlns:a16="http://schemas.microsoft.com/office/drawing/2014/main" id="{938E0BE0-892A-4A9D-96F8-8E5C94845365}"/>
              </a:ext>
            </a:extLst>
          </p:cNvPr>
          <p:cNvSpPr/>
          <p:nvPr/>
        </p:nvSpPr>
        <p:spPr>
          <a:xfrm>
            <a:off x="9328666" y="3393067"/>
            <a:ext cx="2398197" cy="1116882"/>
          </a:xfrm>
          <a:prstGeom prst="wedgeRectCallout">
            <a:avLst>
              <a:gd name="adj1" fmla="val -84855"/>
              <a:gd name="adj2" fmla="val -23037"/>
            </a:avLst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3931" tIns="51965" rIns="103931" bIns="51965" rtlCol="0" anchor="ctr"/>
          <a:lstStyle/>
          <a:p>
            <a:pPr algn="ctr"/>
            <a:r>
              <a:rPr lang="de-DE" sz="1800" dirty="0" err="1">
                <a:solidFill>
                  <a:schemeClr val="tx1"/>
                </a:solidFill>
              </a:rPr>
              <a:t>Globalization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requires</a:t>
            </a:r>
            <a:r>
              <a:rPr lang="de-DE" sz="1800" dirty="0">
                <a:solidFill>
                  <a:schemeClr val="tx1"/>
                </a:solidFill>
              </a:rPr>
              <a:t> global </a:t>
            </a:r>
            <a:r>
              <a:rPr lang="de-DE" sz="1800" dirty="0" err="1">
                <a:solidFill>
                  <a:schemeClr val="tx1"/>
                </a:solidFill>
              </a:rPr>
              <a:t>privacy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standards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9" name="Rounded Rectangular Callout 14">
            <a:extLst>
              <a:ext uri="{FF2B5EF4-FFF2-40B4-BE49-F238E27FC236}">
                <a16:creationId xmlns:a16="http://schemas.microsoft.com/office/drawing/2014/main" id="{D155BCC2-C12B-4A1B-90B7-7E928C62D153}"/>
              </a:ext>
            </a:extLst>
          </p:cNvPr>
          <p:cNvSpPr/>
          <p:nvPr/>
        </p:nvSpPr>
        <p:spPr>
          <a:xfrm>
            <a:off x="621938" y="2686487"/>
            <a:ext cx="2753705" cy="991894"/>
          </a:xfrm>
          <a:prstGeom prst="wedgeRectCallout">
            <a:avLst>
              <a:gd name="adj1" fmla="val 65439"/>
              <a:gd name="adj2" fmla="val 33162"/>
            </a:avLst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3931" tIns="51965" rIns="103931" bIns="51965" rtlCol="0" anchor="ctr"/>
          <a:lstStyle/>
          <a:p>
            <a:pPr algn="ctr"/>
            <a:r>
              <a:rPr lang="en-AU" sz="1800" dirty="0">
                <a:solidFill>
                  <a:schemeClr val="tx1"/>
                </a:solidFill>
              </a:rPr>
              <a:t>Lack of enforcement and insufficient control by authorities</a:t>
            </a:r>
          </a:p>
        </p:txBody>
      </p:sp>
      <p:sp>
        <p:nvSpPr>
          <p:cNvPr id="10" name="TextBox 15">
            <a:extLst>
              <a:ext uri="{FF2B5EF4-FFF2-40B4-BE49-F238E27FC236}">
                <a16:creationId xmlns:a16="http://schemas.microsoft.com/office/drawing/2014/main" id="{8818BD67-FD42-4652-A115-23F1E9609D56}"/>
              </a:ext>
            </a:extLst>
          </p:cNvPr>
          <p:cNvSpPr txBox="1"/>
          <p:nvPr/>
        </p:nvSpPr>
        <p:spPr>
          <a:xfrm rot="20300540">
            <a:off x="4931330" y="3090859"/>
            <a:ext cx="1114883" cy="1890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41"/>
              </a:spcBef>
              <a:buClr>
                <a:schemeClr val="accent2"/>
              </a:buClr>
            </a:pPr>
            <a:r>
              <a:rPr lang="de-DE" sz="1100" dirty="0">
                <a:solidFill>
                  <a:schemeClr val="bg1">
                    <a:lumMod val="50000"/>
                  </a:schemeClr>
                </a:solidFill>
              </a:rPr>
              <a:t>Name</a:t>
            </a:r>
          </a:p>
        </p:txBody>
      </p:sp>
      <p:sp>
        <p:nvSpPr>
          <p:cNvPr id="11" name="TextBox 16">
            <a:extLst>
              <a:ext uri="{FF2B5EF4-FFF2-40B4-BE49-F238E27FC236}">
                <a16:creationId xmlns:a16="http://schemas.microsoft.com/office/drawing/2014/main" id="{D74512F1-76FF-484B-BB91-A03830E231B3}"/>
              </a:ext>
            </a:extLst>
          </p:cNvPr>
          <p:cNvSpPr txBox="1"/>
          <p:nvPr/>
        </p:nvSpPr>
        <p:spPr>
          <a:xfrm rot="515039">
            <a:off x="6044870" y="3372778"/>
            <a:ext cx="1114883" cy="1890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41"/>
              </a:spcBef>
              <a:buClr>
                <a:schemeClr val="accent2"/>
              </a:buClr>
            </a:pPr>
            <a:r>
              <a:rPr lang="de-DE" sz="1100" dirty="0">
                <a:solidFill>
                  <a:schemeClr val="bg1">
                    <a:lumMod val="50000"/>
                  </a:schemeClr>
                </a:solidFill>
              </a:rPr>
              <a:t>Phone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</a:rPr>
              <a:t>number</a:t>
            </a:r>
            <a:endParaRPr lang="de-DE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TextBox 17">
            <a:extLst>
              <a:ext uri="{FF2B5EF4-FFF2-40B4-BE49-F238E27FC236}">
                <a16:creationId xmlns:a16="http://schemas.microsoft.com/office/drawing/2014/main" id="{BA85944D-05BF-408F-84DD-96B553BD5511}"/>
              </a:ext>
            </a:extLst>
          </p:cNvPr>
          <p:cNvSpPr txBox="1"/>
          <p:nvPr/>
        </p:nvSpPr>
        <p:spPr>
          <a:xfrm rot="21007826">
            <a:off x="4845317" y="4128287"/>
            <a:ext cx="1114883" cy="1890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41"/>
              </a:spcBef>
              <a:buClr>
                <a:schemeClr val="accent2"/>
              </a:buClr>
            </a:pPr>
            <a:r>
              <a:rPr lang="de-DE" sz="1100" dirty="0">
                <a:solidFill>
                  <a:schemeClr val="bg1">
                    <a:lumMod val="50000"/>
                  </a:schemeClr>
                </a:solidFill>
              </a:rPr>
              <a:t>Location</a:t>
            </a:r>
          </a:p>
        </p:txBody>
      </p:sp>
      <p:sp>
        <p:nvSpPr>
          <p:cNvPr id="13" name="TextBox 18">
            <a:extLst>
              <a:ext uri="{FF2B5EF4-FFF2-40B4-BE49-F238E27FC236}">
                <a16:creationId xmlns:a16="http://schemas.microsoft.com/office/drawing/2014/main" id="{94E93372-E555-4ED1-91D3-3AC6F92C002D}"/>
              </a:ext>
            </a:extLst>
          </p:cNvPr>
          <p:cNvSpPr txBox="1"/>
          <p:nvPr/>
        </p:nvSpPr>
        <p:spPr>
          <a:xfrm rot="919566">
            <a:off x="6145183" y="4035408"/>
            <a:ext cx="1114883" cy="1890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41"/>
              </a:spcBef>
              <a:buClr>
                <a:schemeClr val="accent2"/>
              </a:buClr>
            </a:pPr>
            <a:r>
              <a:rPr lang="de-DE" sz="1100" dirty="0">
                <a:solidFill>
                  <a:schemeClr val="bg1">
                    <a:lumMod val="50000"/>
                  </a:schemeClr>
                </a:solidFill>
              </a:rPr>
              <a:t>IP-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</a:rPr>
              <a:t>Address</a:t>
            </a:r>
            <a:endParaRPr lang="de-DE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TextBox 19">
            <a:extLst>
              <a:ext uri="{FF2B5EF4-FFF2-40B4-BE49-F238E27FC236}">
                <a16:creationId xmlns:a16="http://schemas.microsoft.com/office/drawing/2014/main" id="{8D493B25-C918-4059-9E3F-3621B8B7B7AC}"/>
              </a:ext>
            </a:extLst>
          </p:cNvPr>
          <p:cNvSpPr txBox="1"/>
          <p:nvPr/>
        </p:nvSpPr>
        <p:spPr>
          <a:xfrm rot="388432">
            <a:off x="5820854" y="2899582"/>
            <a:ext cx="1114883" cy="1890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41"/>
              </a:spcBef>
              <a:buClr>
                <a:schemeClr val="accent2"/>
              </a:buClr>
            </a:pPr>
            <a:r>
              <a:rPr lang="de-DE" sz="1100" dirty="0">
                <a:solidFill>
                  <a:schemeClr val="bg1">
                    <a:lumMod val="50000"/>
                  </a:schemeClr>
                </a:solidFill>
              </a:rPr>
              <a:t>Hobbies</a:t>
            </a:r>
          </a:p>
        </p:txBody>
      </p:sp>
      <p:sp>
        <p:nvSpPr>
          <p:cNvPr id="15" name="TextBox 20">
            <a:extLst>
              <a:ext uri="{FF2B5EF4-FFF2-40B4-BE49-F238E27FC236}">
                <a16:creationId xmlns:a16="http://schemas.microsoft.com/office/drawing/2014/main" id="{84AFC010-E564-4A7B-B4EB-4D1AE1FD9BF0}"/>
              </a:ext>
            </a:extLst>
          </p:cNvPr>
          <p:cNvSpPr txBox="1"/>
          <p:nvPr/>
        </p:nvSpPr>
        <p:spPr>
          <a:xfrm rot="388432">
            <a:off x="5574679" y="4483298"/>
            <a:ext cx="1114883" cy="1890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41"/>
              </a:spcBef>
              <a:buClr>
                <a:schemeClr val="accent2"/>
              </a:buClr>
            </a:pPr>
            <a:r>
              <a:rPr lang="de-DE" sz="1100" dirty="0" err="1">
                <a:solidFill>
                  <a:schemeClr val="bg1">
                    <a:lumMod val="50000"/>
                  </a:schemeClr>
                </a:solidFill>
              </a:rPr>
              <a:t>Opinions</a:t>
            </a:r>
            <a:endParaRPr lang="de-DE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TextBox 21">
            <a:extLst>
              <a:ext uri="{FF2B5EF4-FFF2-40B4-BE49-F238E27FC236}">
                <a16:creationId xmlns:a16="http://schemas.microsoft.com/office/drawing/2014/main" id="{F85C2B83-1F55-4F76-86DD-8D56F62B437A}"/>
              </a:ext>
            </a:extLst>
          </p:cNvPr>
          <p:cNvSpPr txBox="1"/>
          <p:nvPr/>
        </p:nvSpPr>
        <p:spPr>
          <a:xfrm>
            <a:off x="5661542" y="4262363"/>
            <a:ext cx="1298518" cy="18400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41"/>
              </a:spcBef>
              <a:buClr>
                <a:schemeClr val="accent2"/>
              </a:buClr>
            </a:pPr>
            <a:r>
              <a:rPr lang="de-DE" sz="1100" dirty="0" err="1">
                <a:solidFill>
                  <a:schemeClr val="bg1">
                    <a:lumMod val="50000"/>
                  </a:schemeClr>
                </a:solidFill>
              </a:rPr>
              <a:t>License</a:t>
            </a:r>
            <a:r>
              <a:rPr lang="de-DE" sz="11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DE" sz="1100" dirty="0" err="1">
                <a:solidFill>
                  <a:schemeClr val="bg1">
                    <a:lumMod val="50000"/>
                  </a:schemeClr>
                </a:solidFill>
              </a:rPr>
              <a:t>number</a:t>
            </a:r>
            <a:endParaRPr lang="de-DE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" name="TextBox 22">
            <a:extLst>
              <a:ext uri="{FF2B5EF4-FFF2-40B4-BE49-F238E27FC236}">
                <a16:creationId xmlns:a16="http://schemas.microsoft.com/office/drawing/2014/main" id="{076D0D1E-3B70-4BD6-9E5E-C6D1FCD60559}"/>
              </a:ext>
            </a:extLst>
          </p:cNvPr>
          <p:cNvSpPr txBox="1"/>
          <p:nvPr/>
        </p:nvSpPr>
        <p:spPr>
          <a:xfrm rot="614443">
            <a:off x="5118948" y="3345875"/>
            <a:ext cx="1114883" cy="1890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41"/>
              </a:spcBef>
              <a:buClr>
                <a:schemeClr val="accent2"/>
              </a:buClr>
            </a:pPr>
            <a:r>
              <a:rPr lang="de-DE" sz="1100" dirty="0" err="1">
                <a:solidFill>
                  <a:schemeClr val="bg1">
                    <a:lumMod val="50000"/>
                  </a:schemeClr>
                </a:solidFill>
              </a:rPr>
              <a:t>Salary</a:t>
            </a:r>
            <a:endParaRPr lang="de-DE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" name="TextBox 23">
            <a:extLst>
              <a:ext uri="{FF2B5EF4-FFF2-40B4-BE49-F238E27FC236}">
                <a16:creationId xmlns:a16="http://schemas.microsoft.com/office/drawing/2014/main" id="{68B864A5-DC46-479F-A463-9C044084D423}"/>
              </a:ext>
            </a:extLst>
          </p:cNvPr>
          <p:cNvSpPr txBox="1"/>
          <p:nvPr/>
        </p:nvSpPr>
        <p:spPr>
          <a:xfrm>
            <a:off x="5107141" y="2872170"/>
            <a:ext cx="1114883" cy="1890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41"/>
              </a:spcBef>
              <a:buClr>
                <a:schemeClr val="accent2"/>
              </a:buClr>
            </a:pPr>
            <a:r>
              <a:rPr lang="de-DE" sz="1100" dirty="0">
                <a:solidFill>
                  <a:schemeClr val="bg1">
                    <a:lumMod val="50000"/>
                  </a:schemeClr>
                </a:solidFill>
              </a:rPr>
              <a:t>Nutrition</a:t>
            </a:r>
          </a:p>
        </p:txBody>
      </p:sp>
      <p:sp>
        <p:nvSpPr>
          <p:cNvPr id="19" name="TextBox 24">
            <a:extLst>
              <a:ext uri="{FF2B5EF4-FFF2-40B4-BE49-F238E27FC236}">
                <a16:creationId xmlns:a16="http://schemas.microsoft.com/office/drawing/2014/main" id="{17C59022-73A9-4CA6-AC4C-ACA08181E9DE}"/>
              </a:ext>
            </a:extLst>
          </p:cNvPr>
          <p:cNvSpPr txBox="1"/>
          <p:nvPr/>
        </p:nvSpPr>
        <p:spPr>
          <a:xfrm rot="398136">
            <a:off x="6075686" y="3090859"/>
            <a:ext cx="1114883" cy="1890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41"/>
              </a:spcBef>
              <a:buClr>
                <a:schemeClr val="accent2"/>
              </a:buClr>
            </a:pPr>
            <a:r>
              <a:rPr lang="de-DE" sz="1100" dirty="0" err="1">
                <a:solidFill>
                  <a:schemeClr val="bg1">
                    <a:lumMod val="50000"/>
                  </a:schemeClr>
                </a:solidFill>
              </a:rPr>
              <a:t>Friends</a:t>
            </a:r>
            <a:endParaRPr lang="de-DE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0" name="TextBox 26">
            <a:extLst>
              <a:ext uri="{FF2B5EF4-FFF2-40B4-BE49-F238E27FC236}">
                <a16:creationId xmlns:a16="http://schemas.microsoft.com/office/drawing/2014/main" id="{D70E7536-7A1B-4AE8-A162-EAFB7A503158}"/>
              </a:ext>
            </a:extLst>
          </p:cNvPr>
          <p:cNvSpPr txBox="1"/>
          <p:nvPr/>
        </p:nvSpPr>
        <p:spPr>
          <a:xfrm rot="21417711">
            <a:off x="5417988" y="3959189"/>
            <a:ext cx="1114883" cy="1890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341"/>
              </a:spcBef>
              <a:buClr>
                <a:schemeClr val="accent2"/>
              </a:buClr>
            </a:pPr>
            <a:r>
              <a:rPr lang="de-DE" sz="1100" dirty="0">
                <a:solidFill>
                  <a:schemeClr val="bg1">
                    <a:lumMod val="50000"/>
                  </a:schemeClr>
                </a:solidFill>
              </a:rPr>
              <a:t>Login</a:t>
            </a:r>
          </a:p>
        </p:txBody>
      </p:sp>
      <p:sp>
        <p:nvSpPr>
          <p:cNvPr id="21" name="Rounded Rectangular Callout 13">
            <a:extLst>
              <a:ext uri="{FF2B5EF4-FFF2-40B4-BE49-F238E27FC236}">
                <a16:creationId xmlns:a16="http://schemas.microsoft.com/office/drawing/2014/main" id="{633E7F00-DD86-4145-A989-88E60F3BE2EE}"/>
              </a:ext>
            </a:extLst>
          </p:cNvPr>
          <p:cNvSpPr/>
          <p:nvPr/>
        </p:nvSpPr>
        <p:spPr>
          <a:xfrm>
            <a:off x="7339237" y="4843624"/>
            <a:ext cx="2881945" cy="996067"/>
          </a:xfrm>
          <a:prstGeom prst="wedgeRectCallout">
            <a:avLst>
              <a:gd name="adj1" fmla="val -66315"/>
              <a:gd name="adj2" fmla="val 17288"/>
            </a:avLst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3931" tIns="51965" rIns="103931" bIns="51965" rtlCol="0" anchor="ctr"/>
          <a:lstStyle/>
          <a:p>
            <a:pPr algn="ctr"/>
            <a:r>
              <a:rPr lang="de-DE" sz="1800" dirty="0" err="1">
                <a:solidFill>
                  <a:schemeClr val="tx1"/>
                </a:solidFill>
              </a:rPr>
              <a:t>Surveillance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as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business</a:t>
            </a:r>
            <a:r>
              <a:rPr lang="de-DE" sz="1800" dirty="0">
                <a:solidFill>
                  <a:schemeClr val="tx1"/>
                </a:solidFill>
              </a:rPr>
              <a:t> </a:t>
            </a:r>
            <a:r>
              <a:rPr lang="de-DE" sz="1800" dirty="0" err="1">
                <a:solidFill>
                  <a:schemeClr val="tx1"/>
                </a:solidFill>
              </a:rPr>
              <a:t>model</a:t>
            </a:r>
            <a:r>
              <a:rPr lang="de-DE" sz="1800" dirty="0">
                <a:solidFill>
                  <a:schemeClr val="tx1"/>
                </a:solidFill>
              </a:rPr>
              <a:t> –</a:t>
            </a:r>
          </a:p>
          <a:p>
            <a:pPr algn="ctr"/>
            <a:r>
              <a:rPr lang="de-DE" sz="1800" dirty="0">
                <a:solidFill>
                  <a:schemeClr val="tx1"/>
                </a:solidFill>
              </a:rPr>
              <a:t>Feudal </a:t>
            </a:r>
            <a:r>
              <a:rPr lang="de-DE" sz="1800" dirty="0" err="1">
                <a:solidFill>
                  <a:schemeClr val="tx1"/>
                </a:solidFill>
              </a:rPr>
              <a:t>internet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22" name="Rounded Rectangular Callout 10">
            <a:extLst>
              <a:ext uri="{FF2B5EF4-FFF2-40B4-BE49-F238E27FC236}">
                <a16:creationId xmlns:a16="http://schemas.microsoft.com/office/drawing/2014/main" id="{5D968003-0C65-4B33-9842-9C5B5B3100E9}"/>
              </a:ext>
            </a:extLst>
          </p:cNvPr>
          <p:cNvSpPr/>
          <p:nvPr/>
        </p:nvSpPr>
        <p:spPr>
          <a:xfrm>
            <a:off x="1345528" y="4141442"/>
            <a:ext cx="2064496" cy="480095"/>
          </a:xfrm>
          <a:prstGeom prst="wedgeRectCallout">
            <a:avLst>
              <a:gd name="adj1" fmla="val 138722"/>
              <a:gd name="adj2" fmla="val 81578"/>
            </a:avLst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3931" tIns="51965" rIns="103931" bIns="51965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Strong lobbyism</a:t>
            </a:r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2494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21" grpId="0" animBg="1"/>
      <p:bldP spid="2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CC815C-8D6C-4FB4-A249-A566DEA38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6038"/>
            <a:ext cx="10591800" cy="1325563"/>
          </a:xfrm>
        </p:spPr>
        <p:txBody>
          <a:bodyPr/>
          <a:lstStyle/>
          <a:p>
            <a:r>
              <a:rPr lang="en-US" dirty="0"/>
              <a:t>Top 10 Privacy Risks Project – Facts &amp; Figures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23B447-FB3F-4425-9091-9F702EE22C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2014 Foundation &amp; Publication of version 1.0</a:t>
            </a:r>
          </a:p>
          <a:p>
            <a:r>
              <a:rPr lang="en-US" dirty="0"/>
              <a:t>2015 Member of IPEN (Internet Privacy Engineering Network)</a:t>
            </a:r>
          </a:p>
          <a:p>
            <a:r>
              <a:rPr lang="en-US" dirty="0"/>
              <a:t>2016 Publication of countermeasures</a:t>
            </a:r>
          </a:p>
          <a:p>
            <a:r>
              <a:rPr lang="en-US" dirty="0"/>
              <a:t>2021 Publication of version 2.0</a:t>
            </a:r>
          </a:p>
          <a:p>
            <a:r>
              <a:rPr lang="en-US" dirty="0"/>
              <a:t>Currently working on countermeasures v2.0</a:t>
            </a:r>
          </a:p>
          <a:p>
            <a:r>
              <a:rPr lang="en-US" dirty="0"/>
              <a:t>Available in 5 languages (soon in 7)</a:t>
            </a:r>
          </a:p>
          <a:p>
            <a:r>
              <a:rPr lang="en-US" dirty="0"/>
              <a:t>OWASP Lab Project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E4DA91F-342E-4FAA-B7C9-B11948548F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7925" y="3683542"/>
            <a:ext cx="3058598" cy="2039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401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F12713-6171-4EC2-B0CD-2B2F3C1C0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</a:t>
            </a:r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id="{C53FA112-6027-406A-9C11-2E8ED1C99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1813"/>
            <a:ext cx="10515600" cy="4351337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sz="2000" dirty="0"/>
              <a:t>Identify the 10 most important </a:t>
            </a:r>
            <a:r>
              <a:rPr lang="en-US" sz="2000" b="1" dirty="0"/>
              <a:t>technical and organizational </a:t>
            </a:r>
            <a:r>
              <a:rPr lang="en-US" sz="2000" dirty="0"/>
              <a:t>privacy risks for web applications</a:t>
            </a:r>
          </a:p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sz="2000" dirty="0"/>
              <a:t>Provide transparency about privacy risks</a:t>
            </a:r>
          </a:p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sz="2000" dirty="0"/>
              <a:t>Independent from “local” laws based on OECD Privacy Principles  </a:t>
            </a:r>
          </a:p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sz="2000" dirty="0"/>
              <a:t>Show countermeasures</a:t>
            </a:r>
          </a:p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sz="2000" dirty="0"/>
              <a:t>Educate developers, business architects and legal</a:t>
            </a:r>
          </a:p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sz="2000" dirty="0"/>
              <a:t>Not in scope: Self-protection for users</a:t>
            </a:r>
          </a:p>
          <a:p>
            <a:pPr marL="0" indent="0">
              <a:spcBef>
                <a:spcPts val="300"/>
              </a:spcBef>
              <a:buNone/>
            </a:pPr>
            <a:endParaRPr lang="en-US" dirty="0"/>
          </a:p>
          <a:p>
            <a:pPr>
              <a:spcBef>
                <a:spcPts val="300"/>
              </a:spcBef>
            </a:pPr>
            <a:endParaRPr lang="en-US" dirty="0"/>
          </a:p>
        </p:txBody>
      </p:sp>
      <p:sp>
        <p:nvSpPr>
          <p:cNvPr id="5" name="Rounded Rectangular Callout 12">
            <a:extLst>
              <a:ext uri="{FF2B5EF4-FFF2-40B4-BE49-F238E27FC236}">
                <a16:creationId xmlns:a16="http://schemas.microsoft.com/office/drawing/2014/main" id="{B164F615-D650-4202-B888-EEFB0C99F088}"/>
              </a:ext>
            </a:extLst>
          </p:cNvPr>
          <p:cNvSpPr/>
          <p:nvPr/>
        </p:nvSpPr>
        <p:spPr>
          <a:xfrm>
            <a:off x="8324850" y="3279985"/>
            <a:ext cx="3135313" cy="2155868"/>
          </a:xfrm>
          <a:prstGeom prst="wedgeRectCallout">
            <a:avLst>
              <a:gd name="adj1" fmla="val -81266"/>
              <a:gd name="adj2" fmla="val -43951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3931" tIns="51965" rIns="103931" bIns="51965" rtlCol="0" anchor="ctr"/>
          <a:lstStyle/>
          <a:p>
            <a:pPr marL="389740" indent="-389740"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</a:rPr>
              <a:t>Limitation of Collection</a:t>
            </a:r>
          </a:p>
          <a:p>
            <a:pPr marL="389740" indent="-389740"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</a:rPr>
              <a:t>Data Quality</a:t>
            </a:r>
          </a:p>
          <a:p>
            <a:pPr marL="389740" indent="-389740"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</a:rPr>
              <a:t>Specification of the Purpose</a:t>
            </a:r>
          </a:p>
          <a:p>
            <a:pPr marL="389740" indent="-389740"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</a:rPr>
              <a:t>Use Limitation</a:t>
            </a:r>
          </a:p>
          <a:p>
            <a:pPr marL="389740" indent="-389740"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</a:rPr>
              <a:t>Security</a:t>
            </a:r>
          </a:p>
          <a:p>
            <a:pPr marL="389740" indent="-389740"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</a:rPr>
              <a:t>Transparency</a:t>
            </a:r>
          </a:p>
          <a:p>
            <a:pPr marL="389740" indent="-389740"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</a:rPr>
              <a:t>Individual Participation</a:t>
            </a:r>
          </a:p>
          <a:p>
            <a:pPr marL="389740" indent="-389740"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</a:rPr>
              <a:t>Accountability</a:t>
            </a:r>
          </a:p>
        </p:txBody>
      </p:sp>
    </p:spTree>
    <p:extLst>
      <p:ext uri="{BB962C8B-B14F-4D97-AF65-F5344CB8AC3E}">
        <p14:creationId xmlns:p14="http://schemas.microsoft.com/office/powerpoint/2010/main" val="2676689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57CC98-22EF-47A1-A195-37B7F0F12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(1/2)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27D8E8D-BF93-4740-95C7-ECEF85675984}"/>
              </a:ext>
            </a:extLst>
          </p:cNvPr>
          <p:cNvSpPr/>
          <p:nvPr/>
        </p:nvSpPr>
        <p:spPr>
          <a:xfrm>
            <a:off x="2162175" y="1481713"/>
            <a:ext cx="3399714" cy="5689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dirty="0"/>
              <a:t>Model </a:t>
            </a:r>
            <a:r>
              <a:rPr lang="de-DE" dirty="0" err="1"/>
              <a:t>Creation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C84E2CC-913B-4275-9CBC-78EBB744AF15}"/>
              </a:ext>
            </a:extLst>
          </p:cNvPr>
          <p:cNvSpPr/>
          <p:nvPr/>
        </p:nvSpPr>
        <p:spPr>
          <a:xfrm>
            <a:off x="6126849" y="1481713"/>
            <a:ext cx="3399714" cy="5689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dirty="0"/>
              <a:t>OECD Privacy </a:t>
            </a:r>
            <a:r>
              <a:rPr lang="de-DE" dirty="0" err="1"/>
              <a:t>Principles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6ED3EB3-7365-4F5B-8513-435D9C14166C}"/>
              </a:ext>
            </a:extLst>
          </p:cNvPr>
          <p:cNvSpPr/>
          <p:nvPr/>
        </p:nvSpPr>
        <p:spPr>
          <a:xfrm>
            <a:off x="2162175" y="3359396"/>
            <a:ext cx="3399714" cy="5689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dirty="0"/>
              <a:t>Rating </a:t>
            </a:r>
            <a:r>
              <a:rPr lang="de-DE" dirty="0" err="1"/>
              <a:t>of</a:t>
            </a:r>
            <a:r>
              <a:rPr lang="de-DE" dirty="0"/>
              <a:t> Violation Impact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B3E947D-1FF6-4151-9975-4D4982B52399}"/>
              </a:ext>
            </a:extLst>
          </p:cNvPr>
          <p:cNvSpPr/>
          <p:nvPr/>
        </p:nvSpPr>
        <p:spPr>
          <a:xfrm>
            <a:off x="6126849" y="3359396"/>
            <a:ext cx="3399714" cy="5689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000"/>
              </a:lnSpc>
            </a:pPr>
            <a:r>
              <a:rPr lang="de-DE" dirty="0"/>
              <a:t>Investigation </a:t>
            </a:r>
            <a:r>
              <a:rPr lang="de-DE" dirty="0" err="1"/>
              <a:t>of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Occurence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3BE3DEB8-A059-48A0-87BD-54799CAE343C}"/>
              </a:ext>
            </a:extLst>
          </p:cNvPr>
          <p:cNvSpPr/>
          <p:nvPr/>
        </p:nvSpPr>
        <p:spPr>
          <a:xfrm>
            <a:off x="2162175" y="5237077"/>
            <a:ext cx="3399714" cy="5689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dirty="0" err="1"/>
              <a:t>Evolve</a:t>
            </a:r>
            <a:r>
              <a:rPr lang="de-DE" dirty="0"/>
              <a:t> Counter-</a:t>
            </a:r>
            <a:r>
              <a:rPr lang="de-DE" dirty="0" err="1"/>
              <a:t>Measures</a:t>
            </a:r>
            <a:endParaRPr lang="de-DE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310D40A7-928C-4D96-9826-181E21AB2B87}"/>
              </a:ext>
            </a:extLst>
          </p:cNvPr>
          <p:cNvSpPr/>
          <p:nvPr/>
        </p:nvSpPr>
        <p:spPr>
          <a:xfrm>
            <a:off x="6126849" y="5237077"/>
            <a:ext cx="3399714" cy="5689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dirty="0" err="1"/>
              <a:t>Evolve</a:t>
            </a:r>
            <a:r>
              <a:rPr lang="de-DE" dirty="0"/>
              <a:t> Best Practices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7812519-F2D3-40B2-AD32-AE05BB6B41C2}"/>
              </a:ext>
            </a:extLst>
          </p:cNvPr>
          <p:cNvSpPr/>
          <p:nvPr/>
        </p:nvSpPr>
        <p:spPr>
          <a:xfrm>
            <a:off x="4120629" y="2478000"/>
            <a:ext cx="3399714" cy="4540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dirty="0" err="1"/>
              <a:t>Identifying</a:t>
            </a:r>
            <a:r>
              <a:rPr lang="de-DE" dirty="0"/>
              <a:t> </a:t>
            </a:r>
            <a:r>
              <a:rPr lang="de-DE" dirty="0" err="1"/>
              <a:t>Violations</a:t>
            </a:r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F5B3F41-594A-491B-9BE4-68FA400E43CC}"/>
              </a:ext>
            </a:extLst>
          </p:cNvPr>
          <p:cNvSpPr/>
          <p:nvPr/>
        </p:nvSpPr>
        <p:spPr>
          <a:xfrm>
            <a:off x="4120629" y="4355683"/>
            <a:ext cx="3399714" cy="4540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dirty="0" err="1"/>
              <a:t>Rated</a:t>
            </a:r>
            <a:r>
              <a:rPr lang="de-DE" dirty="0"/>
              <a:t> List </a:t>
            </a:r>
            <a:r>
              <a:rPr lang="de-DE" dirty="0" err="1"/>
              <a:t>of</a:t>
            </a:r>
            <a:r>
              <a:rPr lang="de-DE" dirty="0"/>
              <a:t> Privacy </a:t>
            </a:r>
            <a:r>
              <a:rPr lang="de-DE" dirty="0" err="1"/>
              <a:t>Risks</a:t>
            </a:r>
            <a:endParaRPr lang="de-DE" dirty="0"/>
          </a:p>
        </p:txBody>
      </p:sp>
      <p:sp>
        <p:nvSpPr>
          <p:cNvPr id="12" name="Pfeil nach unten 22">
            <a:extLst>
              <a:ext uri="{FF2B5EF4-FFF2-40B4-BE49-F238E27FC236}">
                <a16:creationId xmlns:a16="http://schemas.microsoft.com/office/drawing/2014/main" id="{3D44553E-5958-4B45-BFA2-AC2655526FBC}"/>
              </a:ext>
            </a:extLst>
          </p:cNvPr>
          <p:cNvSpPr/>
          <p:nvPr/>
        </p:nvSpPr>
        <p:spPr>
          <a:xfrm>
            <a:off x="4790791" y="2986688"/>
            <a:ext cx="177421" cy="330650"/>
          </a:xfrm>
          <a:prstGeom prst="down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sz="1400" dirty="0" err="1"/>
          </a:p>
        </p:txBody>
      </p:sp>
      <p:sp>
        <p:nvSpPr>
          <p:cNvPr id="13" name="Pfeil nach unten 23">
            <a:extLst>
              <a:ext uri="{FF2B5EF4-FFF2-40B4-BE49-F238E27FC236}">
                <a16:creationId xmlns:a16="http://schemas.microsoft.com/office/drawing/2014/main" id="{EE09D32B-00C7-4602-B2C1-FA55C3384548}"/>
              </a:ext>
            </a:extLst>
          </p:cNvPr>
          <p:cNvSpPr/>
          <p:nvPr/>
        </p:nvSpPr>
        <p:spPr>
          <a:xfrm>
            <a:off x="6728773" y="2986688"/>
            <a:ext cx="177421" cy="330650"/>
          </a:xfrm>
          <a:prstGeom prst="down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sz="1400" dirty="0" err="1"/>
          </a:p>
        </p:txBody>
      </p:sp>
      <p:sp>
        <p:nvSpPr>
          <p:cNvPr id="14" name="Nach oben gebogener Pfeil 24">
            <a:extLst>
              <a:ext uri="{FF2B5EF4-FFF2-40B4-BE49-F238E27FC236}">
                <a16:creationId xmlns:a16="http://schemas.microsoft.com/office/drawing/2014/main" id="{0F19B968-77C8-421B-8B71-F19673B25459}"/>
              </a:ext>
            </a:extLst>
          </p:cNvPr>
          <p:cNvSpPr/>
          <p:nvPr/>
        </p:nvSpPr>
        <p:spPr>
          <a:xfrm rot="5400000">
            <a:off x="3519286" y="4160396"/>
            <a:ext cx="685492" cy="330650"/>
          </a:xfrm>
          <a:prstGeom prst="bentUp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sz="1400" dirty="0" err="1"/>
          </a:p>
        </p:txBody>
      </p:sp>
      <p:sp>
        <p:nvSpPr>
          <p:cNvPr id="15" name="Pfeil nach unten 26">
            <a:extLst>
              <a:ext uri="{FF2B5EF4-FFF2-40B4-BE49-F238E27FC236}">
                <a16:creationId xmlns:a16="http://schemas.microsoft.com/office/drawing/2014/main" id="{4917D4E8-DA91-4A19-8CC0-424CFE3BBC61}"/>
              </a:ext>
            </a:extLst>
          </p:cNvPr>
          <p:cNvSpPr/>
          <p:nvPr/>
        </p:nvSpPr>
        <p:spPr>
          <a:xfrm>
            <a:off x="4790791" y="4860213"/>
            <a:ext cx="177421" cy="330650"/>
          </a:xfrm>
          <a:prstGeom prst="down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sz="1400" dirty="0" err="1"/>
          </a:p>
        </p:txBody>
      </p:sp>
      <p:sp>
        <p:nvSpPr>
          <p:cNvPr id="16" name="Pfeil nach unten 27">
            <a:extLst>
              <a:ext uri="{FF2B5EF4-FFF2-40B4-BE49-F238E27FC236}">
                <a16:creationId xmlns:a16="http://schemas.microsoft.com/office/drawing/2014/main" id="{DB571663-F745-4F0C-9A41-2A9FC5497B61}"/>
              </a:ext>
            </a:extLst>
          </p:cNvPr>
          <p:cNvSpPr/>
          <p:nvPr/>
        </p:nvSpPr>
        <p:spPr>
          <a:xfrm>
            <a:off x="6728773" y="4860213"/>
            <a:ext cx="177421" cy="330650"/>
          </a:xfrm>
          <a:prstGeom prst="down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sz="1400" dirty="0" err="1"/>
          </a:p>
        </p:txBody>
      </p:sp>
      <p:sp>
        <p:nvSpPr>
          <p:cNvPr id="17" name="Nach oben gebogener Pfeil 28">
            <a:extLst>
              <a:ext uri="{FF2B5EF4-FFF2-40B4-BE49-F238E27FC236}">
                <a16:creationId xmlns:a16="http://schemas.microsoft.com/office/drawing/2014/main" id="{1A1D5557-C9FB-4793-AB0E-AA9648654862}"/>
              </a:ext>
            </a:extLst>
          </p:cNvPr>
          <p:cNvSpPr/>
          <p:nvPr/>
        </p:nvSpPr>
        <p:spPr>
          <a:xfrm rot="5400000">
            <a:off x="3519286" y="2312675"/>
            <a:ext cx="685492" cy="330650"/>
          </a:xfrm>
          <a:prstGeom prst="bentUp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sz="1400" dirty="0" err="1"/>
          </a:p>
        </p:txBody>
      </p:sp>
      <p:sp>
        <p:nvSpPr>
          <p:cNvPr id="18" name="Nach oben gebogener Pfeil 29">
            <a:extLst>
              <a:ext uri="{FF2B5EF4-FFF2-40B4-BE49-F238E27FC236}">
                <a16:creationId xmlns:a16="http://schemas.microsoft.com/office/drawing/2014/main" id="{3271F7E3-6F4B-4ABE-B30A-ADDA507B9140}"/>
              </a:ext>
            </a:extLst>
          </p:cNvPr>
          <p:cNvSpPr/>
          <p:nvPr/>
        </p:nvSpPr>
        <p:spPr>
          <a:xfrm rot="16200000" flipH="1">
            <a:off x="7429363" y="4160396"/>
            <a:ext cx="685492" cy="330650"/>
          </a:xfrm>
          <a:prstGeom prst="bentUp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sz="1400" dirty="0" err="1"/>
          </a:p>
        </p:txBody>
      </p:sp>
      <p:sp>
        <p:nvSpPr>
          <p:cNvPr id="19" name="Nach oben gebogener Pfeil 30">
            <a:extLst>
              <a:ext uri="{FF2B5EF4-FFF2-40B4-BE49-F238E27FC236}">
                <a16:creationId xmlns:a16="http://schemas.microsoft.com/office/drawing/2014/main" id="{6D108D2B-2DD9-4887-821F-279FC3F4654C}"/>
              </a:ext>
            </a:extLst>
          </p:cNvPr>
          <p:cNvSpPr/>
          <p:nvPr/>
        </p:nvSpPr>
        <p:spPr>
          <a:xfrm rot="16200000" flipH="1">
            <a:off x="7429363" y="2312675"/>
            <a:ext cx="685492" cy="330650"/>
          </a:xfrm>
          <a:prstGeom prst="bentUp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sz="1400" dirty="0" err="1"/>
          </a:p>
        </p:txBody>
      </p:sp>
    </p:spTree>
    <p:extLst>
      <p:ext uri="{BB962C8B-B14F-4D97-AF65-F5344CB8AC3E}">
        <p14:creationId xmlns:p14="http://schemas.microsoft.com/office/powerpoint/2010/main" val="126859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E3B5C9-873C-414B-BABD-98B23C3E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(2/2)</a:t>
            </a:r>
          </a:p>
        </p:txBody>
      </p:sp>
      <p:pic>
        <p:nvPicPr>
          <p:cNvPr id="4" name="Picture 2" descr="E:\Masterarbeit25.09.14\Masterarbeit.LaTeX\Bilder\HoehedesSchutzbedarfs.png">
            <a:extLst>
              <a:ext uri="{FF2B5EF4-FFF2-40B4-BE49-F238E27FC236}">
                <a16:creationId xmlns:a16="http://schemas.microsoft.com/office/drawing/2014/main" id="{46011A31-E93D-4B67-974B-BB19C322FF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135" y="4155066"/>
            <a:ext cx="7951167" cy="1639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D3AF090-940E-43A9-93BB-B821635B5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541601"/>
            <a:ext cx="9476509" cy="412802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Survey to evaluate frequency of occurrence</a:t>
            </a:r>
          </a:p>
          <a:p>
            <a:r>
              <a:rPr lang="en-US" sz="2400" dirty="0"/>
              <a:t>60 privacy and security experts participated (62 in 2014)</a:t>
            </a:r>
          </a:p>
          <a:p>
            <a:r>
              <a:rPr lang="en-US" sz="2400" dirty="0"/>
              <a:t>Rated 20 privacy violations for their frequency in web sites</a:t>
            </a:r>
          </a:p>
          <a:p>
            <a:r>
              <a:rPr lang="en-US" sz="2400" dirty="0"/>
              <a:t>Slider instead of 4 radio buttons unexpectedly caused less differences</a:t>
            </a:r>
          </a:p>
          <a:p>
            <a:pPr marL="0" indent="0">
              <a:buNone/>
            </a:pPr>
            <a:endParaRPr lang="en-US" sz="200" dirty="0"/>
          </a:p>
          <a:p>
            <a:pPr marL="0" indent="0">
              <a:buNone/>
            </a:pPr>
            <a:r>
              <a:rPr lang="en-US" dirty="0"/>
              <a:t>Impact rating</a:t>
            </a:r>
          </a:p>
        </p:txBody>
      </p:sp>
    </p:spTree>
    <p:extLst>
      <p:ext uri="{BB962C8B-B14F-4D97-AF65-F5344CB8AC3E}">
        <p14:creationId xmlns:p14="http://schemas.microsoft.com/office/powerpoint/2010/main" val="3029428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15C2EC-B9EF-435D-9E3C-F02439174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Overview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CE72D25-285D-4018-ACA7-1D20A33F79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75"/>
          <a:stretch/>
        </p:blipFill>
        <p:spPr>
          <a:xfrm>
            <a:off x="838200" y="1222983"/>
            <a:ext cx="10612120" cy="4669571"/>
          </a:xfrm>
          <a:prstGeom prst="rect">
            <a:avLst/>
          </a:prstGeom>
        </p:spPr>
      </p:pic>
      <p:sp>
        <p:nvSpPr>
          <p:cNvPr id="4" name="TextBox 9">
            <a:extLst>
              <a:ext uri="{FF2B5EF4-FFF2-40B4-BE49-F238E27FC236}">
                <a16:creationId xmlns:a16="http://schemas.microsoft.com/office/drawing/2014/main" id="{D07C9C2A-CAF0-43B6-B69F-3CDB30424165}"/>
              </a:ext>
            </a:extLst>
          </p:cNvPr>
          <p:cNvSpPr txBox="1"/>
          <p:nvPr/>
        </p:nvSpPr>
        <p:spPr>
          <a:xfrm>
            <a:off x="8889033" y="5862074"/>
            <a:ext cx="26491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/>
              <a:t>Type O: Organizational, T: Technical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5FFA4B5-2D95-4291-9B1D-92E23CE58140}"/>
              </a:ext>
            </a:extLst>
          </p:cNvPr>
          <p:cNvSpPr txBox="1"/>
          <p:nvPr/>
        </p:nvSpPr>
        <p:spPr>
          <a:xfrm>
            <a:off x="10833875" y="2439900"/>
            <a:ext cx="372605" cy="318924"/>
          </a:xfrm>
          <a:prstGeom prst="rect">
            <a:avLst/>
          </a:prstGeom>
          <a:solidFill>
            <a:schemeClr val="bg2"/>
          </a:solidFill>
        </p:spPr>
        <p:txBody>
          <a:bodyPr wrap="square" tIns="36000" bIns="36000" rtlCol="0">
            <a:spAutoFit/>
          </a:bodyPr>
          <a:lstStyle/>
          <a:p>
            <a:pPr algn="ctr"/>
            <a:r>
              <a:rPr lang="en-US" sz="1600" b="1" dirty="0"/>
              <a:t>T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3A98357-C4D4-4B20-8761-D96631D50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9472" y="4189095"/>
            <a:ext cx="333375" cy="24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77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A37C52-1080-494D-898E-C57E359D8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P1: Web Application Vulnerabilities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7ABD9A-E38A-4E97-BFA2-DCF64A87C8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7502"/>
            <a:ext cx="844804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How to check?</a:t>
            </a:r>
          </a:p>
          <a:p>
            <a:pPr fontAlgn="base"/>
            <a:r>
              <a:rPr lang="en-US" dirty="0"/>
              <a:t>Are regular penetration tests performed (OWASP Top 10)?</a:t>
            </a:r>
          </a:p>
          <a:p>
            <a:pPr fontAlgn="base"/>
            <a:r>
              <a:rPr lang="en-US" dirty="0"/>
              <a:t>Are developers trained regarding web application security?</a:t>
            </a:r>
          </a:p>
          <a:p>
            <a:pPr fontAlgn="base"/>
            <a:r>
              <a:rPr lang="en-US" dirty="0"/>
              <a:t>Are secure coding guidelines applied?</a:t>
            </a:r>
          </a:p>
          <a:p>
            <a:pPr fontAlgn="base"/>
            <a:r>
              <a:rPr lang="en-US" dirty="0"/>
              <a:t>Is any of the used software out of date (server, DB, libs)?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b="1" dirty="0"/>
              <a:t>How to boost?</a:t>
            </a:r>
          </a:p>
          <a:p>
            <a:r>
              <a:rPr lang="en-US" dirty="0"/>
              <a:t>Apply procedures like the Security Development Lifecycle</a:t>
            </a:r>
          </a:p>
          <a:p>
            <a:r>
              <a:rPr lang="en-US" dirty="0"/>
              <a:t>Perform regular penetration tests by independent experts</a:t>
            </a:r>
          </a:p>
          <a:p>
            <a:r>
              <a:rPr lang="en-US" dirty="0"/>
              <a:t>Install updates, patches and hotfixes on a regular basis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9EE2A35-1225-4212-B6C4-D6BA0AEBF6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800" y="4043339"/>
            <a:ext cx="2346257" cy="1732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934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11FD86-E115-4B31-8A04-93E2CAD43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P2: Operator-sided Data Leakage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F0DC2AF-BE7C-4AA2-829D-BD08329406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7502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600" b="1" dirty="0"/>
              <a:t>How to check?</a:t>
            </a:r>
          </a:p>
          <a:p>
            <a:pPr fontAlgn="base"/>
            <a:r>
              <a:rPr lang="en-US" sz="2400" dirty="0"/>
              <a:t>Research the reputation and reliability of the operator</a:t>
            </a:r>
          </a:p>
          <a:p>
            <a:pPr fontAlgn="base"/>
            <a:r>
              <a:rPr lang="en-US" sz="2400" dirty="0"/>
              <a:t>Audit the operator (before signing the contract or using it):</a:t>
            </a:r>
          </a:p>
          <a:p>
            <a:pPr lvl="1" fontAlgn="base"/>
            <a:r>
              <a:rPr lang="en-US" sz="1900" dirty="0"/>
              <a:t>Paper-based audit (fair)</a:t>
            </a:r>
          </a:p>
          <a:p>
            <a:pPr lvl="1" fontAlgn="base"/>
            <a:r>
              <a:rPr lang="en-US" sz="1900" dirty="0"/>
              <a:t>Interview-based audit (good)</a:t>
            </a:r>
          </a:p>
          <a:p>
            <a:pPr lvl="1" fontAlgn="base"/>
            <a:r>
              <a:rPr lang="en-US" sz="1900" dirty="0"/>
              <a:t>On-site audit and system-checks (best)</a:t>
            </a:r>
          </a:p>
          <a:p>
            <a:pPr marL="0" indent="0" fontAlgn="base">
              <a:buNone/>
            </a:pPr>
            <a:endParaRPr lang="en-US" sz="1500" b="1" dirty="0"/>
          </a:p>
          <a:p>
            <a:pPr marL="0" indent="0" fontAlgn="base">
              <a:buNone/>
            </a:pPr>
            <a:r>
              <a:rPr lang="en-US" sz="2600" b="1" dirty="0"/>
              <a:t>How to boost?</a:t>
            </a:r>
          </a:p>
          <a:p>
            <a:r>
              <a:rPr lang="en-US" sz="2400" dirty="0"/>
              <a:t>Implement Awareness Campaigns</a:t>
            </a:r>
          </a:p>
          <a:p>
            <a:r>
              <a:rPr lang="en-US" sz="2400" dirty="0"/>
              <a:t>Encrypt personal data</a:t>
            </a:r>
          </a:p>
          <a:p>
            <a:r>
              <a:rPr lang="en-US" sz="2400" dirty="0"/>
              <a:t>Appropriate Identity &amp; Access Management</a:t>
            </a:r>
          </a:p>
          <a:p>
            <a:r>
              <a:rPr lang="en-US" sz="2400" dirty="0"/>
              <a:t>Strong Anonymization or Pseudonymization</a:t>
            </a:r>
          </a:p>
          <a:p>
            <a:r>
              <a:rPr lang="en-US" sz="2400" dirty="0"/>
              <a:t>Further measures to prevent leakage of personal data (ISO 2700x)</a:t>
            </a:r>
            <a:endParaRPr lang="en-US" sz="2400" dirty="0">
              <a:solidFill>
                <a:prstClr val="black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379A9F5-0150-4BC8-85D3-BFE54D5A905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1760" y="3908748"/>
            <a:ext cx="2708619" cy="1805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592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WASP_Template_r5" id="{58161B39-C493-4E0F-808C-4968E121CBE6}" vid="{EE41198F-AB81-46D0-AFBB-CFB1D92D447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sg_gueltig_bis xmlns="1dd69248-66f9-453d-8211-ae5ae34a4b30">2027-12-31T12:00:00+00:00</msg_gueltig_bis>
    <msg_gueltig_ab xmlns="1dd69248-66f9-453d-8211-ae5ae34a4b30">2021-08-04T12:00:00+00:00</msg_gueltig_ab>
    <msg_Kommentar xmlns="1dd69248-66f9-453d-8211-ae5ae34a4b30">Neues Dokument erstellt.</msg_Kommentar>
    <msg_Klassifizierung xmlns="1dd69248-66f9-453d-8211-ae5ae34a4b30">internal</msg_Klassifizierung>
    <msg_Status xmlns="1dd69248-66f9-453d-8211-ae5ae34a4b30">draft</msg_Status>
    <msg_Firma xmlns="1dd69248-66f9-453d-8211-ae5ae34a4b30"/>
    <msg_Version xmlns="1dd69248-66f9-453d-8211-ae5ae34a4b30">0.1</msg_Version>
    <msg_Manager xmlns="1dd69248-66f9-453d-8211-ae5ae34a4b30">[Dokumentverantwortlicher]</msg_Manager>
    <msg_Dokumententyp xmlns="1dd69248-66f9-453d-8211-ae5ae34a4b30">Schriftwechsel (allgemein)</msg_Dokumententyp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7D50674ECA7045A28F7B790FC42FAC" ma:contentTypeVersion="10" ma:contentTypeDescription="Create a new document." ma:contentTypeScope="" ma:versionID="9fc3d38febf0044a190ca423e50be55d">
  <xsd:schema xmlns:xsd="http://www.w3.org/2001/XMLSchema" xmlns:xs="http://www.w3.org/2001/XMLSchema" xmlns:p="http://schemas.microsoft.com/office/2006/metadata/properties" xmlns:ns3="79fb6c79-f7ce-4a9d-9eb5-30b2e6d22ebb" xmlns:ns4="ede0ff5e-3a8b-4573-b07d-4be366e2cfe1" targetNamespace="http://schemas.microsoft.com/office/2006/metadata/properties" ma:root="true" ma:fieldsID="3532540ad30727fcf8b6c4834a2d3431" ns3:_="" ns4:_="">
    <xsd:import namespace="79fb6c79-f7ce-4a9d-9eb5-30b2e6d22ebb"/>
    <xsd:import namespace="ede0ff5e-3a8b-4573-b07d-4be366e2cfe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fb6c79-f7ce-4a9d-9eb5-30b2e6d22e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e0ff5e-3a8b-4573-b07d-4be366e2cfe1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81EE3A9-61CD-46CC-B19E-C362B79E58A7}">
  <ds:schemaRefs>
    <ds:schemaRef ds:uri="http://schemas.microsoft.com/office/2006/metadata/properties"/>
    <ds:schemaRef ds:uri="http://schemas.microsoft.com/office/infopath/2007/PartnerControls"/>
    <ds:schemaRef ds:uri="1dd69248-66f9-453d-8211-ae5ae34a4b30"/>
  </ds:schemaRefs>
</ds:datastoreItem>
</file>

<file path=customXml/itemProps2.xml><?xml version="1.0" encoding="utf-8"?>
<ds:datastoreItem xmlns:ds="http://schemas.openxmlformats.org/officeDocument/2006/customXml" ds:itemID="{CC11F70B-B54A-4371-95E2-B2A50CCB209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C43BA48-5E48-45B5-A344-FB1D06B020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9fb6c79-f7ce-4a9d-9eb5-30b2e6d22ebb"/>
    <ds:schemaRef ds:uri="ede0ff5e-3a8b-4573-b07d-4be366e2cfe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OWASP_Generic_Template_r1</Template>
  <TotalTime>0</TotalTime>
  <Words>1260</Words>
  <Application>Microsoft Office PowerPoint</Application>
  <PresentationFormat>Breitbild</PresentationFormat>
  <Paragraphs>200</Paragraphs>
  <Slides>19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</vt:lpstr>
      <vt:lpstr>OWASP Top 10 Privacy Risks </vt:lpstr>
      <vt:lpstr>Situation</vt:lpstr>
      <vt:lpstr>Top 10 Privacy Risks Project – Facts &amp; Figures</vt:lpstr>
      <vt:lpstr>Project Goal</vt:lpstr>
      <vt:lpstr>Method (1/2)</vt:lpstr>
      <vt:lpstr>Method (2/2)</vt:lpstr>
      <vt:lpstr>Results Overview</vt:lpstr>
      <vt:lpstr>P1: Web Application Vulnerabilities</vt:lpstr>
      <vt:lpstr>P2: Operator-sided Data Leakage</vt:lpstr>
      <vt:lpstr>P3: Insufficient Data Breach Response</vt:lpstr>
      <vt:lpstr>P4: Consent on Everything *New*</vt:lpstr>
      <vt:lpstr>P5: Non-transparent Policies, Terms &amp; Conditions</vt:lpstr>
      <vt:lpstr>P6: Insufficient Deletion of Personal Data</vt:lpstr>
      <vt:lpstr>P7: Insufficient Data Quality *New*</vt:lpstr>
      <vt:lpstr>P8: Missing or Insufficient Session Expiration</vt:lpstr>
      <vt:lpstr>P9: Inability of users to access and modify data</vt:lpstr>
      <vt:lpstr>P10: Collection of data not required for the user-consented purpose</vt:lpstr>
      <vt:lpstr>Challenges in creating version 2.0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Präsentation1</dc:title>
  <dc:creator>Florian Stahl</dc:creator>
  <cp:lastModifiedBy>Florian Stahl</cp:lastModifiedBy>
  <cp:revision>46</cp:revision>
  <dcterms:created xsi:type="dcterms:W3CDTF">2021-08-04T05:45:37Z</dcterms:created>
  <dcterms:modified xsi:type="dcterms:W3CDTF">2021-09-23T12:34:55Z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0x010100F57D50674ECA7045A28F7B790FC42FAC</vt:lpwstr>
  </property>
  <property fmtid="{D5CDD505-2E9C-101B-9397-08002B2CF9AE}" pid="3" name="msg_AssistantVisibility">
    <vt:bool>false</vt:bool>
  </property>
  <property fmtid="{D5CDD505-2E9C-101B-9397-08002B2CF9AE}" pid="4" name="msg_DueDateChanged">
    <vt:filetime>2021-08-04T05:45:37Z</vt:filetime>
  </property>
</Properties>
</file>

<file path=docProps/thumbnail.jpeg>
</file>